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67" r:id="rId4"/>
    <p:sldId id="265" r:id="rId5"/>
    <p:sldId id="266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 Collier" initials="JC" lastIdx="1" clrIdx="0">
    <p:extLst>
      <p:ext uri="{19B8F6BF-5375-455C-9EA6-DF929625EA0E}">
        <p15:presenceInfo xmlns:p15="http://schemas.microsoft.com/office/powerpoint/2012/main" userId="S-1-5-21-2015420411-3280429440-1101874114-591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101624015748E-2"/>
          <c:y val="0.17695071500057116"/>
          <c:w val="0.93168983759842516"/>
          <c:h val="0.76748654235442038"/>
        </c:manualLayout>
      </c:layout>
      <c:lineChart>
        <c:grouping val="standar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Plassering i kommunebarometeret</c:v>
                </c:pt>
              </c:strCache>
            </c:strRef>
          </c:tx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>
                  <a:shade val="65000"/>
                </a:scheme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1.8330790682414697E-2"/>
                  <c:y val="2.77606914729210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56-4697-923E-EBB7BB8AC78A}"/>
                </c:ext>
              </c:extLst>
            </c:dLbl>
            <c:dLbl>
              <c:idx val="1"/>
              <c:layout>
                <c:manualLayout>
                  <c:x val="-1.5171916010498688E-2"/>
                  <c:y val="3.88649680620894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56-4697-923E-EBB7BB8AC78A}"/>
                </c:ext>
              </c:extLst>
            </c:dLbl>
            <c:dLbl>
              <c:idx val="2"/>
              <c:layout>
                <c:manualLayout>
                  <c:x val="-1.5171916010498688E-2"/>
                  <c:y val="2.96114042377824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56-4697-923E-EBB7BB8AC78A}"/>
                </c:ext>
              </c:extLst>
            </c:dLbl>
            <c:dLbl>
              <c:idx val="3"/>
              <c:layout>
                <c:manualLayout>
                  <c:x val="-1.5171916010498688E-2"/>
                  <c:y val="3.14621170026438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56-4697-923E-EBB7BB8AC78A}"/>
                </c:ext>
              </c:extLst>
            </c:dLbl>
            <c:dLbl>
              <c:idx val="4"/>
              <c:layout>
                <c:manualLayout>
                  <c:x val="-1.5171916010498688E-2"/>
                  <c:y val="3.51635425323666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56-4697-923E-EBB7BB8AC78A}"/>
                </c:ext>
              </c:extLst>
            </c:dLbl>
            <c:dLbl>
              <c:idx val="5"/>
              <c:layout>
                <c:manualLayout>
                  <c:x val="-1.5171916010498688E-2"/>
                  <c:y val="3.3312829767505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56-4697-923E-EBB7BB8AC78A}"/>
                </c:ext>
              </c:extLst>
            </c:dLbl>
            <c:dLbl>
              <c:idx val="6"/>
              <c:layout>
                <c:manualLayout>
                  <c:x val="-1.5171916010498688E-2"/>
                  <c:y val="2.59099787080596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156-4697-923E-EBB7BB8AC7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'Ark1'!$A$2:$A$8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'Ark1'!$B$2:$B$8</c:f>
              <c:numCache>
                <c:formatCode>General</c:formatCode>
                <c:ptCount val="7"/>
                <c:pt idx="0">
                  <c:v>111</c:v>
                </c:pt>
                <c:pt idx="1">
                  <c:v>72</c:v>
                </c:pt>
                <c:pt idx="2">
                  <c:v>62</c:v>
                </c:pt>
                <c:pt idx="3">
                  <c:v>68</c:v>
                </c:pt>
                <c:pt idx="4">
                  <c:v>82</c:v>
                </c:pt>
                <c:pt idx="5">
                  <c:v>25</c:v>
                </c:pt>
                <c:pt idx="6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787-4621-8EE7-E03B6DA8537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772736384"/>
        <c:axId val="772736712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'Ark1'!$C$1</c15:sqref>
                        </c15:formulaRef>
                      </c:ext>
                    </c:extLst>
                    <c:strCache>
                      <c:ptCount val="1"/>
                      <c:pt idx="0">
                        <c:v>Kolonne1</c:v>
                      </c:pt>
                    </c:strCache>
                  </c:strRef>
                </c:tx>
                <c:spPr>
                  <a:ln w="34925" cap="rnd">
                    <a:solidFill>
                      <a:schemeClr val="lt1"/>
                    </a:solidFill>
                    <a:round/>
                  </a:ln>
                  <a:effectLst>
                    <a:outerShdw dist="25400" dir="2700000" algn="tl" rotWithShape="0">
                      <a:schemeClr val="accent1"/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6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nb-NO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'Ark1'!$A$2:$A$8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'Ark1'!$C$2:$C$8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7787-4621-8EE7-E03B6DA85377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'Ark1'!$D$1</c15:sqref>
                        </c15:formulaRef>
                      </c:ext>
                    </c:extLst>
                    <c:strCache>
                      <c:ptCount val="1"/>
                      <c:pt idx="0">
                        <c:v>Kolonne2</c:v>
                      </c:pt>
                    </c:strCache>
                  </c:strRef>
                </c:tx>
                <c:spPr>
                  <a:ln w="34925" cap="rnd">
                    <a:solidFill>
                      <a:schemeClr val="lt1"/>
                    </a:solidFill>
                    <a:round/>
                  </a:ln>
                  <a:effectLst>
                    <a:outerShdw dist="25400" dir="2700000" algn="tl" rotWithShape="0">
                      <a:schemeClr val="accent1">
                        <a:tint val="65000"/>
                      </a:scheme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6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nb-NO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'Ark1'!$A$2:$A$8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'Ark1'!$D$2:$D$8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7787-4621-8EE7-E03B6DA85377}"/>
                  </c:ext>
                </c:extLst>
              </c15:ser>
            </c15:filteredLineSeries>
          </c:ext>
        </c:extLst>
      </c:lineChart>
      <c:catAx>
        <c:axId val="772736384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72736712"/>
        <c:crosses val="autoZero"/>
        <c:auto val="1"/>
        <c:lblAlgn val="ctr"/>
        <c:lblOffset val="100"/>
        <c:noMultiLvlLbl val="0"/>
      </c:catAx>
      <c:valAx>
        <c:axId val="772736712"/>
        <c:scaling>
          <c:orientation val="maxMin"/>
          <c:max val="394"/>
          <c:min val="1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72736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 sz="1600" b="1"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1197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FE0C3-2FA4-4ABC-963B-8D00F98F4102}" type="datetimeFigureOut">
              <a:rPr lang="nb-NO" smtClean="0"/>
              <a:t>05.11.2021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3489F-4CF4-4D82-A1A0-F4E60DDD5E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7159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60781-880A-4452-9958-E2642B7FF865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3735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60781-880A-4452-9958-E2642B7FF865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4864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04BE-1FD4-4E6A-B1F6-8DB93846B0EA}" type="datetimeFigureOut">
              <a:rPr lang="nb-NO" smtClean="0"/>
              <a:t>05.11.2021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F3E7-E609-4434-BBCE-D9D21556F1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4848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04BE-1FD4-4E6A-B1F6-8DB93846B0EA}" type="datetimeFigureOut">
              <a:rPr lang="nb-NO" smtClean="0"/>
              <a:t>05.11.2021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F3E7-E609-4434-BBCE-D9D21556F1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6149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04BE-1FD4-4E6A-B1F6-8DB93846B0EA}" type="datetimeFigureOut">
              <a:rPr lang="nb-NO" smtClean="0"/>
              <a:t>05.11.2021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F3E7-E609-4434-BBCE-D9D21556F1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0705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04BE-1FD4-4E6A-B1F6-8DB93846B0EA}" type="datetimeFigureOut">
              <a:rPr lang="nb-NO" smtClean="0"/>
              <a:t>05.11.2021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F3E7-E609-4434-BBCE-D9D21556F1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3214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04BE-1FD4-4E6A-B1F6-8DB93846B0EA}" type="datetimeFigureOut">
              <a:rPr lang="nb-NO" smtClean="0"/>
              <a:t>05.11.2021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F3E7-E609-4434-BBCE-D9D21556F1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9581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04BE-1FD4-4E6A-B1F6-8DB93846B0EA}" type="datetimeFigureOut">
              <a:rPr lang="nb-NO" smtClean="0"/>
              <a:t>05.11.2021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F3E7-E609-4434-BBCE-D9D21556F1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6848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04BE-1FD4-4E6A-B1F6-8DB93846B0EA}" type="datetimeFigureOut">
              <a:rPr lang="nb-NO" smtClean="0"/>
              <a:t>05.11.2021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F3E7-E609-4434-BBCE-D9D21556F1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3644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04BE-1FD4-4E6A-B1F6-8DB93846B0EA}" type="datetimeFigureOut">
              <a:rPr lang="nb-NO" smtClean="0"/>
              <a:t>05.11.2021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F3E7-E609-4434-BBCE-D9D21556F1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7403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04BE-1FD4-4E6A-B1F6-8DB93846B0EA}" type="datetimeFigureOut">
              <a:rPr lang="nb-NO" smtClean="0"/>
              <a:t>05.11.2021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F3E7-E609-4434-BBCE-D9D21556F1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0706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04BE-1FD4-4E6A-B1F6-8DB93846B0EA}" type="datetimeFigureOut">
              <a:rPr lang="nb-NO" smtClean="0"/>
              <a:t>05.11.2021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F3E7-E609-4434-BBCE-D9D21556F1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6259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04BE-1FD4-4E6A-B1F6-8DB93846B0EA}" type="datetimeFigureOut">
              <a:rPr lang="nb-NO" smtClean="0"/>
              <a:t>05.11.2021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F3E7-E609-4434-BBCE-D9D21556F1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917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904BE-1FD4-4E6A-B1F6-8DB93846B0EA}" type="datetimeFigureOut">
              <a:rPr lang="nb-NO" smtClean="0"/>
              <a:t>05.11.2021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8F3E7-E609-4434-BBCE-D9D21556F1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8453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274" y="5933847"/>
            <a:ext cx="1872208" cy="65007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776686" y="783772"/>
            <a:ext cx="6299199" cy="2895184"/>
          </a:xfrm>
        </p:spPr>
        <p:txBody>
          <a:bodyPr>
            <a:normAutofit/>
          </a:bodyPr>
          <a:lstStyle/>
          <a:p>
            <a:r>
              <a:rPr lang="nb-NO" sz="4800" dirty="0" smtClean="0">
                <a:latin typeface="+mn-lt"/>
              </a:rPr>
              <a:t>Kommunedirektørens </a:t>
            </a:r>
            <a:r>
              <a:rPr lang="nb-NO" sz="4800" dirty="0">
                <a:latin typeface="+mn-lt"/>
              </a:rPr>
              <a:t>forslag til budsjett og </a:t>
            </a:r>
            <a:r>
              <a:rPr lang="nb-NO" sz="4800" dirty="0" smtClean="0">
                <a:latin typeface="+mn-lt"/>
              </a:rPr>
              <a:t>økonomiplan</a:t>
            </a:r>
            <a:br>
              <a:rPr lang="nb-NO" sz="4800" dirty="0" smtClean="0">
                <a:latin typeface="+mn-lt"/>
              </a:rPr>
            </a:br>
            <a:r>
              <a:rPr lang="nb-NO" sz="4800" dirty="0" smtClean="0">
                <a:latin typeface="+mn-lt"/>
              </a:rPr>
              <a:t>2022-2025</a:t>
            </a:r>
            <a:endParaRPr lang="nb-NO" sz="4800" dirty="0">
              <a:latin typeface="+mn-lt"/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2" r="23135"/>
          <a:stretch/>
        </p:blipFill>
        <p:spPr>
          <a:xfrm>
            <a:off x="-1" y="-6277"/>
            <a:ext cx="5967663" cy="686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1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60944" y="236433"/>
            <a:ext cx="5225716" cy="1325563"/>
          </a:xfrm>
        </p:spPr>
        <p:txBody>
          <a:bodyPr/>
          <a:lstStyle/>
          <a:p>
            <a:r>
              <a:rPr lang="nb-NO" dirty="0" smtClean="0"/>
              <a:t>Rammebetingelser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60944" y="1582509"/>
            <a:ext cx="600687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dirty="0" smtClean="0"/>
              <a:t>Budsjett og økonomiplan bygger på strategidokumentet og kommuneplanens samfunnsdel</a:t>
            </a:r>
          </a:p>
          <a:p>
            <a:pPr marL="0" indent="0">
              <a:buNone/>
            </a:pPr>
            <a:endParaRPr lang="nb-NO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nb-NO" sz="2400" dirty="0"/>
              <a:t>Endring i fremtidig </a:t>
            </a:r>
            <a:r>
              <a:rPr lang="nb-NO" sz="2400" dirty="0" smtClean="0"/>
              <a:t>demografi</a:t>
            </a:r>
            <a:endParaRPr lang="nb-NO" sz="2400" dirty="0"/>
          </a:p>
          <a:p>
            <a:pPr marL="514350" indent="-514350">
              <a:buFont typeface="+mj-lt"/>
              <a:buAutoNum type="arabicPeriod"/>
            </a:pPr>
            <a:r>
              <a:rPr lang="nb-NO" sz="2400" dirty="0"/>
              <a:t>Store investeringer og økt gjeld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400" dirty="0" smtClean="0"/>
              <a:t>Kostbar drift</a:t>
            </a:r>
            <a:endParaRPr lang="nb-NO" sz="2400" dirty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r>
              <a:rPr lang="nb-NO" sz="2400" dirty="0" smtClean="0"/>
              <a:t>Vi ønsker positiv utvikling, samtidig som vi har et omstillingsbehov</a:t>
            </a:r>
            <a:endParaRPr lang="nb-NO" sz="24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274" y="5933847"/>
            <a:ext cx="1872208" cy="650072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63"/>
          <a:stretch/>
        </p:blipFill>
        <p:spPr>
          <a:xfrm>
            <a:off x="-3008687" y="0"/>
            <a:ext cx="84024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6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60944" y="236433"/>
            <a:ext cx="5225716" cy="1325563"/>
          </a:xfrm>
        </p:spPr>
        <p:txBody>
          <a:bodyPr/>
          <a:lstStyle/>
          <a:p>
            <a:r>
              <a:rPr lang="nb-NO" dirty="0" smtClean="0"/>
              <a:t>Kommunedirektørens forslag til vedtak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60944" y="1582509"/>
            <a:ext cx="6006878" cy="4351338"/>
          </a:xfrm>
        </p:spPr>
        <p:txBody>
          <a:bodyPr>
            <a:noAutofit/>
          </a:bodyPr>
          <a:lstStyle/>
          <a:p>
            <a:r>
              <a:rPr lang="nb-NO" dirty="0" smtClean="0"/>
              <a:t>Innstilling til vedtak inneholder de formelle kravene som kreves av budsjett og økonomiplan</a:t>
            </a:r>
          </a:p>
          <a:p>
            <a:r>
              <a:rPr lang="nb-NO" dirty="0" smtClean="0"/>
              <a:t>I tillegg ønsker kommunedirektøren å trekke frem følgende vedtakspunkter</a:t>
            </a:r>
          </a:p>
          <a:p>
            <a:pPr lvl="1"/>
            <a:r>
              <a:rPr lang="nb-NO" dirty="0" smtClean="0"/>
              <a:t>Bemanning</a:t>
            </a:r>
            <a:endParaRPr lang="nb-NO" dirty="0" smtClean="0"/>
          </a:p>
          <a:p>
            <a:pPr lvl="1"/>
            <a:r>
              <a:rPr lang="nb-NO" dirty="0" smtClean="0"/>
              <a:t>Eiendomsskatt fra 2,9 promille til 3 promille</a:t>
            </a:r>
          </a:p>
          <a:p>
            <a:pPr lvl="1"/>
            <a:r>
              <a:rPr lang="nb-NO" dirty="0" smtClean="0"/>
              <a:t>Selvkost på gebyrer</a:t>
            </a:r>
          </a:p>
          <a:p>
            <a:pPr lvl="1"/>
            <a:r>
              <a:rPr lang="nb-NO" dirty="0" smtClean="0"/>
              <a:t>Gjennomføring av innsparingsarbeidet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274" y="5933847"/>
            <a:ext cx="1872208" cy="650072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63"/>
          <a:stretch/>
        </p:blipFill>
        <p:spPr>
          <a:xfrm>
            <a:off x="-3008687" y="0"/>
            <a:ext cx="84024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11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58595" y="1690688"/>
            <a:ext cx="4696326" cy="4351338"/>
          </a:xfrm>
        </p:spPr>
        <p:txBody>
          <a:bodyPr>
            <a:normAutofit/>
          </a:bodyPr>
          <a:lstStyle/>
          <a:p>
            <a:endParaRPr lang="nb-NO" sz="2400" dirty="0"/>
          </a:p>
          <a:p>
            <a:endParaRPr lang="nb-NO" sz="24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3148" y="0"/>
            <a:ext cx="14563486" cy="4627578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36545" y="4627578"/>
            <a:ext cx="15990280" cy="223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4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58595" y="1690688"/>
            <a:ext cx="4696326" cy="4351338"/>
          </a:xfrm>
        </p:spPr>
        <p:txBody>
          <a:bodyPr>
            <a:normAutofit/>
          </a:bodyPr>
          <a:lstStyle/>
          <a:p>
            <a:endParaRPr lang="nb-NO" sz="2400" dirty="0"/>
          </a:p>
          <a:p>
            <a:endParaRPr lang="nb-NO" sz="24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274" y="5933847"/>
            <a:ext cx="1872208" cy="650072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864331088"/>
              </p:ext>
            </p:extLst>
          </p:nvPr>
        </p:nvGraphicFramePr>
        <p:xfrm>
          <a:off x="0" y="-4222"/>
          <a:ext cx="12192000" cy="6862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052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53849" y="434573"/>
            <a:ext cx="6027821" cy="1325563"/>
          </a:xfrm>
        </p:spPr>
        <p:txBody>
          <a:bodyPr/>
          <a:lstStyle/>
          <a:p>
            <a:r>
              <a:rPr lang="nb-NO" dirty="0" smtClean="0"/>
              <a:t>Saldering – hvordan få budsjettet i balanse?</a:t>
            </a:r>
            <a:endParaRPr lang="nb-NO" dirty="0"/>
          </a:p>
        </p:txBody>
      </p:sp>
      <p:sp>
        <p:nvSpPr>
          <p:cNvPr id="6" name="Plassholder for innhold 2"/>
          <p:cNvSpPr txBox="1">
            <a:spLocks/>
          </p:cNvSpPr>
          <p:nvPr/>
        </p:nvSpPr>
        <p:spPr>
          <a:xfrm>
            <a:off x="5953850" y="2723948"/>
            <a:ext cx="6238150" cy="3387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400" dirty="0" smtClean="0"/>
              <a:t>Opprettholder lovpålagte tjenester</a:t>
            </a:r>
          </a:p>
          <a:p>
            <a:r>
              <a:rPr lang="nb-NO" sz="2400" dirty="0" smtClean="0"/>
              <a:t>Opprettholder satsinger og prioriteringer</a:t>
            </a:r>
          </a:p>
          <a:p>
            <a:endParaRPr lang="nb-NO" sz="2400" dirty="0"/>
          </a:p>
          <a:p>
            <a:r>
              <a:rPr lang="nb-NO" sz="2400" dirty="0" smtClean="0"/>
              <a:t>Må derfor kutte i andre tjenester</a:t>
            </a:r>
          </a:p>
          <a:p>
            <a:endParaRPr lang="nb-NO" sz="2400" dirty="0" smtClean="0"/>
          </a:p>
          <a:p>
            <a:pPr lvl="1"/>
            <a:endParaRPr lang="nb-NO" sz="2000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529" y="5932950"/>
            <a:ext cx="1872208" cy="650072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95237" y="0"/>
            <a:ext cx="6077466" cy="697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97279" y="272528"/>
            <a:ext cx="5402179" cy="1325563"/>
          </a:xfrm>
        </p:spPr>
        <p:txBody>
          <a:bodyPr/>
          <a:lstStyle/>
          <a:p>
            <a:r>
              <a:rPr lang="nb-NO" dirty="0" smtClean="0"/>
              <a:t>Utredninger</a:t>
            </a:r>
            <a:endParaRPr lang="nb-NO" dirty="0"/>
          </a:p>
        </p:txBody>
      </p:sp>
      <p:sp>
        <p:nvSpPr>
          <p:cNvPr id="6" name="Plassholder for innhold 2"/>
          <p:cNvSpPr txBox="1">
            <a:spLocks/>
          </p:cNvSpPr>
          <p:nvPr/>
        </p:nvSpPr>
        <p:spPr>
          <a:xfrm>
            <a:off x="6264163" y="1281403"/>
            <a:ext cx="5099406" cy="48224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nb-NO" sz="2400" dirty="0" smtClean="0"/>
              <a:t>Organisering, samarbeid, kultur og ledelse</a:t>
            </a:r>
          </a:p>
          <a:p>
            <a:pPr marL="457200" indent="-457200">
              <a:buAutoNum type="arabicPeriod"/>
            </a:pPr>
            <a:r>
              <a:rPr lang="nb-NO" sz="2400" dirty="0" smtClean="0"/>
              <a:t>Inntekter, avgifter, gebyrer, brukerbetalinger, mv. 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nb-NO" sz="2400" dirty="0"/>
              <a:t>Effektivisering, innsparing drift, uten direkte konsekvens for brukerne</a:t>
            </a:r>
          </a:p>
          <a:p>
            <a:pPr marL="457200" indent="-457200">
              <a:buAutoNum type="arabicPeriod"/>
            </a:pPr>
            <a:r>
              <a:rPr lang="nb-NO" sz="2400" dirty="0" smtClean="0"/>
              <a:t>Kvalitet</a:t>
            </a:r>
            <a:r>
              <a:rPr lang="nb-NO" sz="2400" dirty="0" smtClean="0"/>
              <a:t>, omfang på tjenester/ -standarder med konsekvenser for brukerne</a:t>
            </a:r>
            <a:endParaRPr lang="nb-NO" sz="2400" dirty="0"/>
          </a:p>
          <a:p>
            <a:pPr marL="457200" indent="-457200">
              <a:buAutoNum type="arabicPeriod"/>
            </a:pPr>
            <a:r>
              <a:rPr lang="nb-NO" sz="2400" dirty="0" smtClean="0"/>
              <a:t>Ikke </a:t>
            </a:r>
            <a:r>
              <a:rPr lang="nb-NO" sz="2400" dirty="0" smtClean="0"/>
              <a:t>lovpålagte oppgaver og tjenester</a:t>
            </a:r>
          </a:p>
          <a:p>
            <a:pPr marL="457200" indent="-457200">
              <a:buAutoNum type="arabicPeriod"/>
            </a:pPr>
            <a:endParaRPr lang="nb-NO" sz="2400" dirty="0"/>
          </a:p>
          <a:p>
            <a:pPr marL="0" indent="0">
              <a:buNone/>
            </a:pPr>
            <a:r>
              <a:rPr lang="nb-NO" sz="2400" dirty="0" smtClean="0"/>
              <a:t>Salderingstiltak på 21-24 mill. kroner årlig i perioden.</a:t>
            </a:r>
          </a:p>
          <a:p>
            <a:pPr lvl="1"/>
            <a:endParaRPr lang="nb-NO" sz="2000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600" y="5881746"/>
            <a:ext cx="1872208" cy="650072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" t="24546" r="24442" b="14725"/>
          <a:stretch/>
        </p:blipFill>
        <p:spPr>
          <a:xfrm>
            <a:off x="0" y="0"/>
            <a:ext cx="5392583" cy="691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3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2"/>
          <p:cNvSpPr txBox="1">
            <a:spLocks/>
          </p:cNvSpPr>
          <p:nvPr/>
        </p:nvSpPr>
        <p:spPr>
          <a:xfrm>
            <a:off x="6076709" y="1907545"/>
            <a:ext cx="79643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274" y="5933847"/>
            <a:ext cx="1872208" cy="650072"/>
          </a:xfrm>
          <a:prstGeom prst="rect">
            <a:avLst/>
          </a:prstGeom>
        </p:spPr>
      </p:pic>
      <p:sp>
        <p:nvSpPr>
          <p:cNvPr id="5" name="Tittel 1"/>
          <p:cNvSpPr txBox="1">
            <a:spLocks/>
          </p:cNvSpPr>
          <p:nvPr/>
        </p:nvSpPr>
        <p:spPr>
          <a:xfrm>
            <a:off x="658446" y="3260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dirty="0" smtClean="0"/>
              <a:t>Bamble mot 2040</a:t>
            </a:r>
            <a:endParaRPr lang="nb-NO" dirty="0"/>
          </a:p>
        </p:txBody>
      </p:sp>
      <p:pic>
        <p:nvPicPr>
          <p:cNvPr id="8" name="Bilde 7" descr="C:\Users\05coljo\Desktop\Arbeidsmappe\Bilder til samfunnsdelen\Still langøya nord 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88"/>
          <a:stretch/>
        </p:blipFill>
        <p:spPr bwMode="auto">
          <a:xfrm>
            <a:off x="1426639" y="1907545"/>
            <a:ext cx="2743142" cy="15331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Bilde 8" descr="C:\Users\05coljo\Desktop\Arbeidsmappe\Bilder til samfunnsdelen\Bowls frivillighetspris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4" t="10244" b="17504"/>
          <a:stretch/>
        </p:blipFill>
        <p:spPr bwMode="auto">
          <a:xfrm>
            <a:off x="4468862" y="1915904"/>
            <a:ext cx="2732927" cy="15080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Bilde 9" descr="C:\Users\05coljo\Desktop\Arbeidsmappe\Bilder til samfunnsdelen\Krogshavn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1" t="-1" r="16987" b="1"/>
          <a:stretch/>
        </p:blipFill>
        <p:spPr bwMode="auto">
          <a:xfrm rot="5400000">
            <a:off x="8182127" y="1296977"/>
            <a:ext cx="1516437" cy="27375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Bilde 10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45"/>
          <a:stretch/>
        </p:blipFill>
        <p:spPr bwMode="auto">
          <a:xfrm>
            <a:off x="1093737" y="3423982"/>
            <a:ext cx="9965943" cy="24286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6640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161</Words>
  <Application>Microsoft Office PowerPoint</Application>
  <PresentationFormat>Widescreen</PresentationFormat>
  <Paragraphs>32</Paragraphs>
  <Slides>8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Office-tema</vt:lpstr>
      <vt:lpstr>Kommunedirektørens forslag til budsjett og økonomiplan 2022-2025</vt:lpstr>
      <vt:lpstr>Rammebetingelser</vt:lpstr>
      <vt:lpstr>Kommunedirektørens forslag til vedtak</vt:lpstr>
      <vt:lpstr>PowerPoint-presentasjon</vt:lpstr>
      <vt:lpstr>PowerPoint-presentasjon</vt:lpstr>
      <vt:lpstr>Saldering – hvordan få budsjettet i balanse?</vt:lpstr>
      <vt:lpstr>Utredninger</vt:lpstr>
      <vt:lpstr>PowerPoint-presentasjon</vt:lpstr>
    </vt:vector>
  </TitlesOfParts>
  <Company>Bamble, Siljan og Skien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Kommunedirektørens forslag til budsjett og økonomiplan 2022-2025</dc:title>
  <dc:creator>Jo Collier</dc:creator>
  <cp:lastModifiedBy>Jo Collier</cp:lastModifiedBy>
  <cp:revision>21</cp:revision>
  <dcterms:created xsi:type="dcterms:W3CDTF">2021-11-03T13:38:15Z</dcterms:created>
  <dcterms:modified xsi:type="dcterms:W3CDTF">2021-11-05T12:12:33Z</dcterms:modified>
</cp:coreProperties>
</file>