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6" r:id="rId2"/>
    <p:sldId id="328" r:id="rId3"/>
    <p:sldId id="329" r:id="rId4"/>
    <p:sldId id="337" r:id="rId5"/>
    <p:sldId id="334" r:id="rId6"/>
    <p:sldId id="335" r:id="rId7"/>
    <p:sldId id="330" r:id="rId8"/>
    <p:sldId id="336" r:id="rId9"/>
    <p:sldId id="331" r:id="rId10"/>
    <p:sldId id="332" r:id="rId11"/>
    <p:sldId id="333" r:id="rId12"/>
    <p:sldId id="283" r:id="rId13"/>
    <p:sldId id="342" r:id="rId14"/>
    <p:sldId id="343" r:id="rId15"/>
    <p:sldId id="338" r:id="rId16"/>
    <p:sldId id="341" r:id="rId17"/>
    <p:sldId id="344" r:id="rId18"/>
    <p:sldId id="340" r:id="rId19"/>
  </p:sldIdLst>
  <p:sldSz cx="9145588" cy="6859588"/>
  <p:notesSz cx="6669088" cy="9872663"/>
  <p:defaultTextStyle>
    <a:defPPr>
      <a:defRPr lang="nb-NO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145"/>
    <a:srgbClr val="ED9300"/>
    <a:srgbClr val="DADADA"/>
    <a:srgbClr val="58B02C"/>
    <a:srgbClr val="C8CACB"/>
    <a:srgbClr val="808080"/>
    <a:srgbClr val="EAEAEA"/>
    <a:srgbClr val="ED9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ys stil 1 – uthev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040" autoAdjust="0"/>
  </p:normalViewPr>
  <p:slideViewPr>
    <p:cSldViewPr snapToObjects="1">
      <p:cViewPr varScale="1">
        <p:scale>
          <a:sx n="73" d="100"/>
          <a:sy n="73" d="100"/>
        </p:scale>
        <p:origin x="1500" y="72"/>
      </p:cViewPr>
      <p:guideLst>
        <p:guide orient="horz" pos="2161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3632"/>
          </a:xfrm>
          <a:prstGeom prst="rect">
            <a:avLst/>
          </a:prstGeom>
        </p:spPr>
        <p:txBody>
          <a:bodyPr vert="horz" lIns="90021" tIns="45010" rIns="90021" bIns="4501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3632"/>
          </a:xfrm>
          <a:prstGeom prst="rect">
            <a:avLst/>
          </a:prstGeom>
        </p:spPr>
        <p:txBody>
          <a:bodyPr vert="horz" lIns="90021" tIns="45010" rIns="90021" bIns="45010" rtlCol="0"/>
          <a:lstStyle>
            <a:lvl1pPr algn="r">
              <a:defRPr sz="1200"/>
            </a:lvl1pPr>
          </a:lstStyle>
          <a:p>
            <a:fld id="{1E3AEECC-845F-4DA0-949D-0B5A3FEA011D}" type="datetimeFigureOut">
              <a:rPr lang="nb-NO" smtClean="0"/>
              <a:pPr/>
              <a:t>05.06.2020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21" tIns="45010" rIns="90021" bIns="4501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89524"/>
            <a:ext cx="5335270" cy="4442697"/>
          </a:xfrm>
          <a:prstGeom prst="rect">
            <a:avLst/>
          </a:prstGeom>
        </p:spPr>
        <p:txBody>
          <a:bodyPr vert="horz" lIns="90021" tIns="45010" rIns="90021" bIns="4501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889938" cy="493632"/>
          </a:xfrm>
          <a:prstGeom prst="rect">
            <a:avLst/>
          </a:prstGeom>
        </p:spPr>
        <p:txBody>
          <a:bodyPr vert="horz" lIns="90021" tIns="45010" rIns="90021" bIns="4501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377318"/>
            <a:ext cx="2889938" cy="493632"/>
          </a:xfrm>
          <a:prstGeom prst="rect">
            <a:avLst/>
          </a:prstGeom>
        </p:spPr>
        <p:txBody>
          <a:bodyPr vert="horz" lIns="90021" tIns="45010" rIns="90021" bIns="45010" rtlCol="0" anchor="b"/>
          <a:lstStyle>
            <a:lvl1pPr algn="r">
              <a:defRPr sz="1200"/>
            </a:lvl1pPr>
          </a:lstStyle>
          <a:p>
            <a:fld id="{FAD5B0B2-4E16-48B4-A117-38F6EBA212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2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766"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B2-4E16-48B4-A117-38F6EBA2124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751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B2-4E16-48B4-A117-38F6EBA2124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53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B2-4E16-48B4-A117-38F6EBA2124B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78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B2-4E16-48B4-A117-38F6EBA2124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87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B2-4E16-48B4-A117-38F6EBA2124B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05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80400"/>
            <a:ext cx="8607600" cy="4136400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0" y="1994170"/>
            <a:ext cx="1042570" cy="172165"/>
          </a:xfrm>
        </p:spPr>
        <p:txBody>
          <a:bodyPr/>
          <a:lstStyle>
            <a:lvl1pPr>
              <a:defRPr spc="80" baseline="0"/>
            </a:lvl1pPr>
          </a:lstStyle>
          <a:p>
            <a:fld id="{EE45F6E0-F32F-47DA-B802-A3DAB0745B17}" type="datetime1">
              <a:rPr lang="nb-NO" smtClean="0"/>
              <a:t>05.06.2020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8DCB83F-D2EF-436C-86FD-4A4AF03CF7A9}" type="datetime1">
              <a:rPr lang="nb-NO" smtClean="0"/>
              <a:t>05.06.2020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97A34D7-EE0F-49BB-BC0A-B9847D455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0C5385-C24E-4238-9EC8-222B2C346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F03751F-688A-4E52-867E-17DB7247B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4EDBB-1C7C-4152-8283-F9CD91E1D4A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662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71" y="2481200"/>
            <a:ext cx="8607745" cy="4137020"/>
          </a:xfrm>
          <a:noFill/>
        </p:spPr>
        <p:txBody>
          <a:bodyPr tIns="1645093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1" y="1994170"/>
            <a:ext cx="1042569" cy="172165"/>
          </a:xfrm>
        </p:spPr>
        <p:txBody>
          <a:bodyPr/>
          <a:lstStyle>
            <a:lvl1pPr>
              <a:defRPr spc="80" baseline="0"/>
            </a:lvl1pPr>
          </a:lstStyle>
          <a:p>
            <a:fld id="{726B3212-7EB2-4C76-B8E4-5B7072488AFC}" type="datetime1">
              <a:rPr lang="nb-NO" smtClean="0"/>
              <a:t>05.06.2020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F45A55-6D80-4E6F-9E76-C9490FA0B576}" type="datetime1">
              <a:rPr lang="nb-NO" smtClean="0"/>
              <a:t>05.06.2020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434" y="3092393"/>
            <a:ext cx="720632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723" y="2796542"/>
            <a:ext cx="7206039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258995" y="6329858"/>
            <a:ext cx="10332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80415" cy="3515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BEFFF60-FB6F-4CBD-860B-79672F2B5C2A}" type="datetime1">
              <a:rPr lang="nb-NO" smtClean="0"/>
              <a:t>05.06.2020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842" y="1778269"/>
            <a:ext cx="4019032" cy="4294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3BC814F-A352-4CA1-B2A8-563EBEECCBF4}" type="datetime1">
              <a:rPr lang="nb-NO" smtClean="0"/>
              <a:t>05.06.2020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842" y="1778400"/>
            <a:ext cx="3803009" cy="4294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B596277-4B94-4117-AC79-51FAF6D77BC8}" type="datetime1">
              <a:rPr lang="nb-NO" smtClean="0"/>
              <a:t>05.06.2020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200" y="1834758"/>
            <a:ext cx="5220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69E8C43-51E3-46CC-9CCC-568F746E0731}" type="datetime1">
              <a:rPr lang="nb-NO" smtClean="0"/>
              <a:t>05.06.2020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44" y="1701602"/>
            <a:ext cx="5263840" cy="17281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44" y="3429795"/>
            <a:ext cx="5263840" cy="354793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307" y="477467"/>
            <a:ext cx="9361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1A1749E-15E5-4266-925F-BDF0B1916BB1}" type="datetime1">
              <a:rPr lang="nb-NO" smtClean="0"/>
              <a:t>05.06.2020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502" y="1065903"/>
            <a:ext cx="7000301" cy="4683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314" y="1834758"/>
            <a:ext cx="8633372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765DB6F-7E8E-4233-AECA-5C1DC76EA279}" type="datetime1">
              <a:rPr lang="nb-NO" smtClean="0"/>
              <a:t>05.06.2020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 userDrawn="1"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 userDrawn="1"/>
        </p:nvSpPr>
        <p:spPr>
          <a:xfrm>
            <a:off x="258995" y="6329858"/>
            <a:ext cx="1026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502" y="1058799"/>
            <a:ext cx="7000301" cy="4692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843" y="1778270"/>
            <a:ext cx="7001961" cy="429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B7C9364-A0D6-49E7-AFF7-CD9B45334E4F}" type="datetime1">
              <a:rPr lang="nb-NO" smtClean="0"/>
              <a:t>05.06.2020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Internt oppstartmøte prosjetkgruppa 07.03.2019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986" cy="1399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50" r:id="rId3"/>
    <p:sldLayoutId id="2147483649" r:id="rId4"/>
    <p:sldLayoutId id="2147483652" r:id="rId5"/>
    <p:sldLayoutId id="2147483667" r:id="rId6"/>
    <p:sldLayoutId id="2147483668" r:id="rId7"/>
    <p:sldLayoutId id="2147483669" r:id="rId8"/>
    <p:sldLayoutId id="2147483661" r:id="rId9"/>
    <p:sldLayoutId id="2147483654" r:id="rId10"/>
    <p:sldLayoutId id="2147483671" r:id="rId11"/>
  </p:sldLayoutIdLst>
  <p:hf sldNum="0" hdr="0" dt="0"/>
  <p:txStyles>
    <p:titleStyle>
      <a:lvl1pPr algn="l" defTabSz="914218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454" indent="-302454" algn="l" defTabSz="914218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190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191" indent="-191963" algn="l" defTabSz="914218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305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534" indent="-252231" algn="l" defTabSz="914218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fk.no/gassveien" TargetMode="External"/><Relationship Id="rId2" Type="http://schemas.openxmlformats.org/officeDocument/2006/relationships/hyperlink" Target="http://www.bamble.kommune.no/status-planer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mailto:postmottak@bamble.kommune.n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amble.kommune.no/status-planer/planer-pa-horingtil-offentlig-ettersyn/detaljregulering-for-fv.353-rugtvedt---surtebogen-gassvegen/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ragnar.grosfjeld@vegvesen.no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amble.kommune.no/status-planer/planer-pa-horingtil-offentlig-ettersyn/detaljregulering-for-fv.353-rugtvedt---surtebogen-gassvegen/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36736" y="1380925"/>
            <a:ext cx="6780473" cy="502140"/>
          </a:xfrm>
        </p:spPr>
        <p:txBody>
          <a:bodyPr>
            <a:normAutofit/>
          </a:bodyPr>
          <a:lstStyle/>
          <a:p>
            <a:r>
              <a:rPr lang="nb-NO" dirty="0"/>
              <a:t>Informasjonsmøte, 08.06.2020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08.06.2020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555582" y="1994170"/>
            <a:ext cx="7247338" cy="172165"/>
          </a:xfrm>
        </p:spPr>
        <p:txBody>
          <a:bodyPr/>
          <a:lstStyle/>
          <a:p>
            <a:r>
              <a:rPr lang="nb-NO" dirty="0"/>
              <a:t>Ragnar Grøsfjeld, planleggingsleder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E8CDFD04-2BF7-4227-8913-C2AF81BBF8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b="2984"/>
          <a:stretch>
            <a:fillRect/>
          </a:stretch>
        </p:blipFill>
        <p:spPr/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0D71B14-03D6-4D9F-B2EB-637920EB3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6F53B0-BCB5-4035-9A70-D84E5599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Prissatte konsekvenser - forskjeller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3205D6-B9CC-47D4-AE46-4F56FC3E0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F98B90-3B16-4882-A0F1-D153E1F66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346" y="1527604"/>
            <a:ext cx="8136903" cy="460895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3F2928F-E7CD-4338-A13E-AB7D78D64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24" y="-46319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D133C8-32CB-46FB-8D09-58F64B3F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02" y="1058799"/>
            <a:ext cx="7247338" cy="570795"/>
          </a:xfrm>
        </p:spPr>
        <p:txBody>
          <a:bodyPr>
            <a:normAutofit fontScale="90000"/>
          </a:bodyPr>
          <a:lstStyle/>
          <a:p>
            <a:r>
              <a:rPr lang="nb-NO" dirty="0"/>
              <a:t>Anbefaling</a:t>
            </a:r>
            <a:br>
              <a:rPr lang="nb-NO" dirty="0"/>
            </a:b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36AA6A-A529-4300-BFA2-F5B3073D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81" y="1809820"/>
            <a:ext cx="7591442" cy="4294800"/>
          </a:xfrm>
        </p:spPr>
        <p:txBody>
          <a:bodyPr>
            <a:normAutofit/>
          </a:bodyPr>
          <a:lstStyle/>
          <a:p>
            <a:r>
              <a:rPr lang="nb-NO" sz="2400" dirty="0"/>
              <a:t>I hovedsak snakker vi om grunnmur etter ishus mot kostnader</a:t>
            </a:r>
          </a:p>
          <a:p>
            <a:pPr lvl="1"/>
            <a:r>
              <a:rPr lang="nb-NO" sz="2400" dirty="0"/>
              <a:t>Lilla alternativ unngår ishus</a:t>
            </a:r>
          </a:p>
          <a:p>
            <a:pPr lvl="1"/>
            <a:r>
              <a:rPr lang="nb-NO" sz="2400" dirty="0"/>
              <a:t>Blått alternativ er 20 mill. kr. billigere og har mindre usikkerhet</a:t>
            </a:r>
          </a:p>
          <a:p>
            <a:pPr lvl="1"/>
            <a:r>
              <a:rPr lang="nb-NO" sz="2400" dirty="0"/>
              <a:t>Lilla alternativ gir 800 m lenger veg nordover</a:t>
            </a:r>
          </a:p>
          <a:p>
            <a:pPr>
              <a:spcBef>
                <a:spcPts val="1200"/>
              </a:spcBef>
            </a:pPr>
            <a:r>
              <a:rPr lang="nb-NO" sz="2400" dirty="0"/>
              <a:t>Totalt sett anbefaler Vestfold og Telemark fylkeskommune blått alternativ</a:t>
            </a:r>
          </a:p>
          <a:p>
            <a:pPr>
              <a:spcBef>
                <a:spcPts val="1200"/>
              </a:spcBef>
            </a:pPr>
            <a:r>
              <a:rPr lang="nb-NO" sz="2400" dirty="0"/>
              <a:t>Når prosjekter skal prioriteres er samfunnsøkonomisk lønnsomhet vesentlig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1D7470-78BB-4989-9B58-8DF35A737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2EC7CE-C058-458B-B529-E576FD684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5829FD6-31A1-489D-BA90-5B4170AD8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0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7512079-C205-4AE5-804A-8F05E07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3" y="985987"/>
            <a:ext cx="8231029" cy="1143198"/>
          </a:xfrm>
        </p:spPr>
        <p:txBody>
          <a:bodyPr/>
          <a:lstStyle/>
          <a:p>
            <a:r>
              <a:rPr lang="nb-NO" altLang="nb-NO" dirty="0"/>
              <a:t>Medvirkning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D38AFF38-92A1-48D7-B98E-200BD180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69" y="1701602"/>
            <a:ext cx="8714413" cy="4566443"/>
          </a:xfrm>
        </p:spPr>
        <p:txBody>
          <a:bodyPr>
            <a:normAutofit fontScale="92500"/>
          </a:bodyPr>
          <a:lstStyle/>
          <a:p>
            <a:r>
              <a:rPr lang="nb-NO" altLang="nb-NO" sz="2801" u="sng" dirty="0"/>
              <a:t>Offentlig ettersyn til 30. juni:</a:t>
            </a:r>
          </a:p>
          <a:p>
            <a:pPr lvl="1"/>
            <a:r>
              <a:rPr lang="nb-NO" altLang="nb-NO" sz="2400" dirty="0"/>
              <a:t>Grunneiere har fått brev</a:t>
            </a:r>
          </a:p>
          <a:p>
            <a:pPr lvl="1"/>
            <a:r>
              <a:rPr lang="nb-NO" altLang="nb-NO" sz="2400" dirty="0"/>
              <a:t>Annonse i avisa 14. mai</a:t>
            </a:r>
          </a:p>
          <a:p>
            <a:pPr lvl="1"/>
            <a:r>
              <a:rPr lang="nb-NO" altLang="nb-NO" sz="2400" dirty="0"/>
              <a:t>Planmaterialet:</a:t>
            </a:r>
          </a:p>
          <a:p>
            <a:pPr lvl="2"/>
            <a:r>
              <a:rPr lang="nb-NO" altLang="nb-NO" sz="2400" dirty="0">
                <a:hlinkClick r:id="rId2"/>
              </a:rPr>
              <a:t>www.bamble.kommune.no/status-planer</a:t>
            </a:r>
            <a:r>
              <a:rPr lang="nb-NO" altLang="nb-NO" sz="2400" dirty="0"/>
              <a:t> under Høringer</a:t>
            </a:r>
          </a:p>
          <a:p>
            <a:pPr lvl="2"/>
            <a:r>
              <a:rPr lang="nb-NO" altLang="nb-NO" sz="2400" dirty="0">
                <a:hlinkClick r:id="rId3"/>
              </a:rPr>
              <a:t>www.vtfk.no/gassveien</a:t>
            </a:r>
            <a:r>
              <a:rPr lang="nb-NO" altLang="nb-NO" sz="2400" dirty="0"/>
              <a:t> </a:t>
            </a:r>
          </a:p>
          <a:p>
            <a:pPr lvl="1"/>
            <a:r>
              <a:rPr lang="nb-NO" altLang="nb-NO" sz="2400" dirty="0"/>
              <a:t>Høringsinnspill innen 30. juni til Bamble kommune (</a:t>
            </a:r>
            <a:r>
              <a:rPr lang="nb-NO" altLang="nb-NO" sz="2400" dirty="0">
                <a:hlinkClick r:id="rId4"/>
              </a:rPr>
              <a:t>postmottak@bamble.kommune.no</a:t>
            </a:r>
            <a:r>
              <a:rPr lang="nb-NO" altLang="nb-NO" sz="2400" dirty="0"/>
              <a:t>) </a:t>
            </a:r>
          </a:p>
          <a:p>
            <a:pPr lvl="1"/>
            <a:r>
              <a:rPr lang="nb-NO" altLang="nb-NO" sz="2400" dirty="0"/>
              <a:t>Skriftlige innspill besvares og følger saken til politisk behandling</a:t>
            </a:r>
          </a:p>
          <a:p>
            <a:pPr lvl="1"/>
            <a:r>
              <a:rPr lang="nb-NO" altLang="nb-NO" sz="2400" dirty="0"/>
              <a:t>Det er mulig med mindre justeringer av planen etter høringsrunden</a:t>
            </a:r>
          </a:p>
          <a:p>
            <a:endParaRPr lang="nb-NO" alt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64FF8-BA00-4DF5-9624-F8C013CDA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1D9C60E-E5F0-402C-AEF4-37489C3B95EF}"/>
              </a:ext>
            </a:extLst>
          </p:cNvPr>
          <p:cNvSpPr/>
          <p:nvPr/>
        </p:nvSpPr>
        <p:spPr>
          <a:xfrm>
            <a:off x="1044402" y="52219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32"/>
              </a:spcBef>
              <a:buClr>
                <a:srgbClr val="ED9300"/>
              </a:buClr>
            </a:pPr>
            <a:r>
              <a:rPr lang="nb-NO" sz="2000" dirty="0">
                <a:solidFill>
                  <a:srgbClr val="ED9300"/>
                </a:solidFill>
              </a:rPr>
              <a:t>Fv. 353 Rugtvedt-Surtebogen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7512079-C205-4AE5-804A-8F05E07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3" y="985987"/>
            <a:ext cx="8231029" cy="1143198"/>
          </a:xfrm>
        </p:spPr>
        <p:txBody>
          <a:bodyPr/>
          <a:lstStyle/>
          <a:p>
            <a:r>
              <a:rPr lang="nb-NO" altLang="nb-NO" dirty="0"/>
              <a:t>Planmaterialet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D38AFF38-92A1-48D7-B98E-200BD180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69" y="1701602"/>
            <a:ext cx="8714413" cy="4566443"/>
          </a:xfrm>
        </p:spPr>
        <p:txBody>
          <a:bodyPr>
            <a:normAutofit lnSpcReduction="10000"/>
          </a:bodyPr>
          <a:lstStyle/>
          <a:p>
            <a:r>
              <a:rPr lang="nb-NO" altLang="nb-NO" sz="2801" dirty="0">
                <a:hlinkClick r:id="rId2"/>
              </a:rPr>
              <a:t>http://www.bamble.kommune.no/status-planer/planer-pa-horingtil-offentlig-ettersyn/detaljregulering-for-fv.353-rugtvedt---surtebogen-gassvegen/</a:t>
            </a:r>
            <a:endParaRPr lang="nb-NO" altLang="nb-NO" sz="2801" dirty="0"/>
          </a:p>
          <a:p>
            <a:endParaRPr lang="nb-NO" altLang="nb-NO" sz="2801" dirty="0"/>
          </a:p>
          <a:p>
            <a:r>
              <a:rPr lang="nb-NO" altLang="nb-NO" sz="2801" u="sng" dirty="0"/>
              <a:t>Viktigst</a:t>
            </a:r>
          </a:p>
          <a:p>
            <a:pPr lvl="1"/>
            <a:r>
              <a:rPr lang="nb-NO" altLang="nb-NO" sz="2801" dirty="0"/>
              <a:t>Plankart, planbeskrivelse og reguleringsbestemmelser</a:t>
            </a:r>
          </a:p>
          <a:p>
            <a:pPr lvl="1"/>
            <a:r>
              <a:rPr lang="nb-NO" altLang="nb-NO" sz="2801" dirty="0"/>
              <a:t>Tekniske data</a:t>
            </a:r>
          </a:p>
          <a:p>
            <a:pPr lvl="1"/>
            <a:r>
              <a:rPr lang="nb-NO" altLang="nb-NO" sz="2801" dirty="0"/>
              <a:t>Støyrapport</a:t>
            </a:r>
          </a:p>
          <a:p>
            <a:pPr lvl="1"/>
            <a:r>
              <a:rPr lang="nb-NO" altLang="nb-NO" sz="2801" dirty="0"/>
              <a:t>Film</a:t>
            </a:r>
          </a:p>
          <a:p>
            <a:endParaRPr lang="nb-NO" alt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64FF8-BA00-4DF5-9624-F8C013CDA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1D9C60E-E5F0-402C-AEF4-37489C3B95EF}"/>
              </a:ext>
            </a:extLst>
          </p:cNvPr>
          <p:cNvSpPr/>
          <p:nvPr/>
        </p:nvSpPr>
        <p:spPr>
          <a:xfrm>
            <a:off x="1044402" y="52219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32"/>
              </a:spcBef>
              <a:buClr>
                <a:srgbClr val="ED9300"/>
              </a:buClr>
            </a:pPr>
            <a:r>
              <a:rPr lang="nb-NO" sz="2000" dirty="0">
                <a:solidFill>
                  <a:srgbClr val="ED9300"/>
                </a:solidFill>
              </a:rPr>
              <a:t>Fv. 353 Rugtvedt-Surtebogen</a:t>
            </a:r>
          </a:p>
        </p:txBody>
      </p:sp>
    </p:spTree>
    <p:extLst>
      <p:ext uri="{BB962C8B-B14F-4D97-AF65-F5344CB8AC3E}">
        <p14:creationId xmlns:p14="http://schemas.microsoft.com/office/powerpoint/2010/main" val="337514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7512079-C205-4AE5-804A-8F05E07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3" y="985987"/>
            <a:ext cx="8231029" cy="1143198"/>
          </a:xfrm>
        </p:spPr>
        <p:txBody>
          <a:bodyPr/>
          <a:lstStyle/>
          <a:p>
            <a:r>
              <a:rPr lang="nb-NO" altLang="nb-NO" dirty="0"/>
              <a:t>Tegninger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64FF8-BA00-4DF5-9624-F8C013CDA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1D9C60E-E5F0-402C-AEF4-37489C3B95EF}"/>
              </a:ext>
            </a:extLst>
          </p:cNvPr>
          <p:cNvSpPr/>
          <p:nvPr/>
        </p:nvSpPr>
        <p:spPr>
          <a:xfrm>
            <a:off x="1044402" y="52219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32"/>
              </a:spcBef>
              <a:buClr>
                <a:srgbClr val="ED9300"/>
              </a:buClr>
            </a:pPr>
            <a:r>
              <a:rPr lang="nb-NO" sz="2000" dirty="0">
                <a:solidFill>
                  <a:srgbClr val="ED9300"/>
                </a:solidFill>
              </a:rPr>
              <a:t>Fv. 353 Rugtvedt-Surtebogen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4185F56-651C-4C1F-819B-5E320CB8F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78773" y="1557586"/>
            <a:ext cx="5102534" cy="31242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055D7D4-3883-4212-8790-632C9C73C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16" y="1557586"/>
            <a:ext cx="4572000" cy="31242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85395ED-CEB2-4FDB-967A-665220BA40E8}"/>
              </a:ext>
            </a:extLst>
          </p:cNvPr>
          <p:cNvSpPr txBox="1"/>
          <p:nvPr/>
        </p:nvSpPr>
        <p:spPr>
          <a:xfrm>
            <a:off x="396330" y="479794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Reguleringsplankart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472B287-7506-4294-8F2C-AC709C2EDEC3}"/>
              </a:ext>
            </a:extLst>
          </p:cNvPr>
          <p:cNvSpPr txBox="1"/>
          <p:nvPr/>
        </p:nvSpPr>
        <p:spPr>
          <a:xfrm>
            <a:off x="5230947" y="488405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W-tegning</a:t>
            </a:r>
          </a:p>
          <a:p>
            <a:endParaRPr lang="nb-NO" dirty="0"/>
          </a:p>
          <a:p>
            <a:r>
              <a:rPr lang="nb-NO" dirty="0"/>
              <a:t>Tabell med permanent og midlertidig erverv</a:t>
            </a:r>
          </a:p>
        </p:txBody>
      </p:sp>
    </p:spTree>
    <p:extLst>
      <p:ext uri="{BB962C8B-B14F-4D97-AF65-F5344CB8AC3E}">
        <p14:creationId xmlns:p14="http://schemas.microsoft.com/office/powerpoint/2010/main" val="233819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7512079-C205-4AE5-804A-8F05E07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3" y="985987"/>
            <a:ext cx="8231029" cy="1143198"/>
          </a:xfrm>
        </p:spPr>
        <p:txBody>
          <a:bodyPr/>
          <a:lstStyle/>
          <a:p>
            <a:r>
              <a:rPr lang="nb-NO" altLang="nb-NO" dirty="0"/>
              <a:t>Kontakt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D38AFF38-92A1-48D7-B98E-200BD180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69" y="1701602"/>
            <a:ext cx="8714413" cy="4566443"/>
          </a:xfrm>
        </p:spPr>
        <p:txBody>
          <a:bodyPr>
            <a:normAutofit/>
          </a:bodyPr>
          <a:lstStyle/>
          <a:p>
            <a:r>
              <a:rPr lang="nb-NO" altLang="nb-NO" sz="2801" dirty="0"/>
              <a:t>Kontaktinformasjon:</a:t>
            </a:r>
          </a:p>
          <a:p>
            <a:endParaRPr lang="nb-NO" altLang="nb-NO" sz="2801" dirty="0"/>
          </a:p>
          <a:p>
            <a:pPr marL="391737" lvl="2" indent="0">
              <a:buNone/>
            </a:pPr>
            <a:r>
              <a:rPr lang="nb-NO" altLang="nb-NO" sz="2801" dirty="0"/>
              <a:t>Ragnar Grøsfjeld</a:t>
            </a:r>
          </a:p>
          <a:p>
            <a:pPr marL="391737" lvl="2" indent="0">
              <a:buNone/>
            </a:pPr>
            <a:r>
              <a:rPr lang="nb-NO" altLang="nb-NO" sz="2801" dirty="0"/>
              <a:t>E-post: </a:t>
            </a:r>
            <a:r>
              <a:rPr lang="nb-NO" altLang="nb-NO" sz="2801" dirty="0">
                <a:hlinkClick r:id="rId2"/>
              </a:rPr>
              <a:t>ragnar.grosfjeld@vegvesen.no</a:t>
            </a:r>
            <a:r>
              <a:rPr lang="nb-NO" altLang="nb-NO" sz="2801" dirty="0"/>
              <a:t> </a:t>
            </a:r>
          </a:p>
          <a:p>
            <a:pPr marL="391737" lvl="2" indent="0">
              <a:buNone/>
            </a:pPr>
            <a:r>
              <a:rPr lang="nb-NO" altLang="nb-NO" sz="2801" dirty="0"/>
              <a:t>Mobil: 958 17 202</a:t>
            </a:r>
            <a:endParaRPr lang="nb-NO" altLang="nb-NO" sz="2400" dirty="0"/>
          </a:p>
          <a:p>
            <a:endParaRPr lang="nb-NO" alt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64FF8-BA00-4DF5-9624-F8C013CDA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1D9C60E-E5F0-402C-AEF4-37489C3B95EF}"/>
              </a:ext>
            </a:extLst>
          </p:cNvPr>
          <p:cNvSpPr/>
          <p:nvPr/>
        </p:nvSpPr>
        <p:spPr>
          <a:xfrm>
            <a:off x="1044402" y="52219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32"/>
              </a:spcBef>
              <a:buClr>
                <a:srgbClr val="ED9300"/>
              </a:buClr>
            </a:pPr>
            <a:r>
              <a:rPr lang="nb-NO" sz="2000" dirty="0">
                <a:solidFill>
                  <a:srgbClr val="ED9300"/>
                </a:solidFill>
              </a:rPr>
              <a:t>Fv. 353 Rugtvedt-Surtebogen</a:t>
            </a:r>
          </a:p>
        </p:txBody>
      </p:sp>
    </p:spTree>
    <p:extLst>
      <p:ext uri="{BB962C8B-B14F-4D97-AF65-F5344CB8AC3E}">
        <p14:creationId xmlns:p14="http://schemas.microsoft.com/office/powerpoint/2010/main" val="377829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7512079-C205-4AE5-804A-8F05E07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3" y="985987"/>
            <a:ext cx="8231029" cy="1143198"/>
          </a:xfrm>
        </p:spPr>
        <p:txBody>
          <a:bodyPr/>
          <a:lstStyle/>
          <a:p>
            <a:r>
              <a:rPr lang="nb-NO" altLang="nb-NO" dirty="0"/>
              <a:t>Videre framdrift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D38AFF38-92A1-48D7-B98E-200BD180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22" y="1770952"/>
            <a:ext cx="8714413" cy="4566443"/>
          </a:xfrm>
        </p:spPr>
        <p:txBody>
          <a:bodyPr>
            <a:normAutofit/>
          </a:bodyPr>
          <a:lstStyle/>
          <a:p>
            <a:r>
              <a:rPr lang="nb-NO" altLang="nb-NO" sz="2801" dirty="0"/>
              <a:t>Oppsummering av høringsuttalelser august og evt. september</a:t>
            </a:r>
          </a:p>
          <a:p>
            <a:r>
              <a:rPr lang="nb-NO" altLang="nb-NO" sz="2801" dirty="0"/>
              <a:t>Formannskapet 29. oktober</a:t>
            </a:r>
          </a:p>
          <a:p>
            <a:r>
              <a:rPr lang="nb-NO" altLang="nb-NO" sz="2801" dirty="0"/>
              <a:t>Kommunestyret 12. november</a:t>
            </a:r>
          </a:p>
          <a:p>
            <a:pPr marL="0" indent="0">
              <a:buNone/>
            </a:pPr>
            <a:r>
              <a:rPr lang="nb-NO" altLang="nb-NO" sz="2801" dirty="0"/>
              <a:t>              --------------------</a:t>
            </a:r>
          </a:p>
          <a:p>
            <a:r>
              <a:rPr lang="nb-NO" altLang="nb-NO" sz="2801" dirty="0"/>
              <a:t>Uvisst når prosjektet er finansiert for utbygging</a:t>
            </a:r>
          </a:p>
          <a:p>
            <a:r>
              <a:rPr lang="nb-NO" altLang="nb-NO" sz="2801" dirty="0"/>
              <a:t>Tidspunkt for grunnerverv avhenger av bevilgning</a:t>
            </a:r>
          </a:p>
          <a:p>
            <a:endParaRPr lang="nb-NO" altLang="nb-NO" sz="2801" dirty="0"/>
          </a:p>
          <a:p>
            <a:endParaRPr lang="nb-NO" alt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64FF8-BA00-4DF5-9624-F8C013CDA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1D9C60E-E5F0-402C-AEF4-37489C3B95EF}"/>
              </a:ext>
            </a:extLst>
          </p:cNvPr>
          <p:cNvSpPr/>
          <p:nvPr/>
        </p:nvSpPr>
        <p:spPr>
          <a:xfrm>
            <a:off x="1044402" y="52219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32"/>
              </a:spcBef>
              <a:buClr>
                <a:srgbClr val="ED9300"/>
              </a:buClr>
            </a:pPr>
            <a:r>
              <a:rPr lang="nb-NO" sz="2000" dirty="0">
                <a:solidFill>
                  <a:srgbClr val="ED9300"/>
                </a:solidFill>
              </a:rPr>
              <a:t>Fv. 353 Rugtvedt-Surtebogen</a:t>
            </a:r>
          </a:p>
        </p:txBody>
      </p:sp>
    </p:spTree>
    <p:extLst>
      <p:ext uri="{BB962C8B-B14F-4D97-AF65-F5344CB8AC3E}">
        <p14:creationId xmlns:p14="http://schemas.microsoft.com/office/powerpoint/2010/main" val="191532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7512079-C205-4AE5-804A-8F05E07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3" y="985987"/>
            <a:ext cx="8231029" cy="1143198"/>
          </a:xfrm>
        </p:spPr>
        <p:txBody>
          <a:bodyPr/>
          <a:lstStyle/>
          <a:p>
            <a:r>
              <a:rPr lang="nb-NO" altLang="nb-NO" dirty="0"/>
              <a:t>Film av de to alternativene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D38AFF38-92A1-48D7-B98E-200BD180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69" y="1701602"/>
            <a:ext cx="8714413" cy="4566443"/>
          </a:xfrm>
        </p:spPr>
        <p:txBody>
          <a:bodyPr>
            <a:normAutofit/>
          </a:bodyPr>
          <a:lstStyle/>
          <a:p>
            <a:r>
              <a:rPr lang="nb-NO" altLang="nb-NO" sz="2801" dirty="0"/>
              <a:t>Her kan alle gå inn og «kjøre» strekningen:</a:t>
            </a:r>
          </a:p>
          <a:p>
            <a:endParaRPr lang="nb-NO" altLang="nb-NO" sz="2801" dirty="0"/>
          </a:p>
          <a:p>
            <a:pPr marL="0" indent="0">
              <a:buNone/>
            </a:pPr>
            <a:r>
              <a:rPr lang="nb-NO" altLang="nb-NO" sz="2801" dirty="0">
                <a:hlinkClick r:id="rId2"/>
              </a:rPr>
              <a:t>http://www.bamble.kommune.no/status-planer/planer-pa-horingtil-offentlig-ettersyn/detaljregulering-for-fv.353-rugtvedt---surtebogen-gassvegen/</a:t>
            </a:r>
            <a:endParaRPr lang="nb-NO" altLang="nb-NO" sz="2801" dirty="0"/>
          </a:p>
          <a:p>
            <a:endParaRPr lang="nb-NO" altLang="nb-NO" sz="2801" dirty="0"/>
          </a:p>
          <a:p>
            <a:pPr marL="0" indent="0">
              <a:buNone/>
            </a:pPr>
            <a:endParaRPr lang="nb-NO" altLang="nb-NO" sz="2400" dirty="0"/>
          </a:p>
          <a:p>
            <a:endParaRPr lang="nb-NO" alt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64FF8-BA00-4DF5-9624-F8C013CDA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1D9C60E-E5F0-402C-AEF4-37489C3B95EF}"/>
              </a:ext>
            </a:extLst>
          </p:cNvPr>
          <p:cNvSpPr/>
          <p:nvPr/>
        </p:nvSpPr>
        <p:spPr>
          <a:xfrm>
            <a:off x="1044402" y="52219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32"/>
              </a:spcBef>
              <a:buClr>
                <a:srgbClr val="ED9300"/>
              </a:buClr>
            </a:pPr>
            <a:r>
              <a:rPr lang="nb-NO" sz="2000" dirty="0">
                <a:solidFill>
                  <a:srgbClr val="ED9300"/>
                </a:solidFill>
              </a:rPr>
              <a:t>Fv. 353 Rugtvedt-Surtebogen</a:t>
            </a:r>
          </a:p>
        </p:txBody>
      </p:sp>
    </p:spTree>
    <p:extLst>
      <p:ext uri="{BB962C8B-B14F-4D97-AF65-F5344CB8AC3E}">
        <p14:creationId xmlns:p14="http://schemas.microsoft.com/office/powerpoint/2010/main" val="275124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7512079-C205-4AE5-804A-8F05E078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3" y="985987"/>
            <a:ext cx="8231029" cy="1143198"/>
          </a:xfrm>
        </p:spPr>
        <p:txBody>
          <a:bodyPr/>
          <a:lstStyle/>
          <a:p>
            <a:r>
              <a:rPr lang="nb-NO" altLang="nb-NO" dirty="0"/>
              <a:t>Spørsmål / kommentarer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D38AFF38-92A1-48D7-B98E-200BD180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69" y="1701602"/>
            <a:ext cx="8714413" cy="4566443"/>
          </a:xfrm>
        </p:spPr>
        <p:txBody>
          <a:bodyPr>
            <a:normAutofit/>
          </a:bodyPr>
          <a:lstStyle/>
          <a:p>
            <a:endParaRPr lang="nb-NO" altLang="nb-NO" sz="2801" dirty="0"/>
          </a:p>
          <a:p>
            <a:endParaRPr lang="nb-NO" altLang="nb-NO" sz="2801" dirty="0"/>
          </a:p>
          <a:p>
            <a:r>
              <a:rPr lang="nb-NO" altLang="nb-NO" sz="2801" dirty="0"/>
              <a:t>Vi åpner opp for spørsmål eller kommentarer til planforslaget</a:t>
            </a:r>
          </a:p>
          <a:p>
            <a:pPr marL="0" indent="0">
              <a:buNone/>
            </a:pPr>
            <a:endParaRPr lang="nb-NO" altLang="nb-NO" sz="2400" dirty="0"/>
          </a:p>
          <a:p>
            <a:endParaRPr lang="nb-NO" alt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64FF8-BA00-4DF5-9624-F8C013CDA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1D9C60E-E5F0-402C-AEF4-37489C3B95EF}"/>
              </a:ext>
            </a:extLst>
          </p:cNvPr>
          <p:cNvSpPr/>
          <p:nvPr/>
        </p:nvSpPr>
        <p:spPr>
          <a:xfrm>
            <a:off x="1044402" y="52219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32"/>
              </a:spcBef>
              <a:buClr>
                <a:srgbClr val="ED9300"/>
              </a:buClr>
            </a:pPr>
            <a:r>
              <a:rPr lang="nb-NO" sz="2000" dirty="0">
                <a:solidFill>
                  <a:srgbClr val="ED9300"/>
                </a:solidFill>
              </a:rPr>
              <a:t>Fv. 353 Rugtvedt-Surtebogen</a:t>
            </a:r>
          </a:p>
        </p:txBody>
      </p:sp>
    </p:spTree>
    <p:extLst>
      <p:ext uri="{BB962C8B-B14F-4D97-AF65-F5344CB8AC3E}">
        <p14:creationId xmlns:p14="http://schemas.microsoft.com/office/powerpoint/2010/main" val="111070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596D09-D4D5-46F4-9986-6E7592D2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Reguleringsplanforslaget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32F288-D8D2-44D4-93FF-F1602367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86" y="1701602"/>
            <a:ext cx="7620795" cy="4371468"/>
          </a:xfrm>
        </p:spPr>
        <p:txBody>
          <a:bodyPr>
            <a:normAutofit/>
          </a:bodyPr>
          <a:lstStyle/>
          <a:p>
            <a:endParaRPr lang="nb-NO" sz="2400" dirty="0"/>
          </a:p>
          <a:p>
            <a:r>
              <a:rPr lang="nb-NO" sz="2400" dirty="0"/>
              <a:t>Reguleringsplan for 4 km ny fylkesveg</a:t>
            </a:r>
          </a:p>
          <a:p>
            <a:pPr lvl="1"/>
            <a:r>
              <a:rPr lang="nb-NO" sz="2400" dirty="0"/>
              <a:t>Ensartet vegstandard med god kontakt mellom E18 og industrien</a:t>
            </a:r>
          </a:p>
          <a:p>
            <a:pPr lvl="1"/>
            <a:r>
              <a:rPr lang="nb-NO" sz="2400" dirty="0"/>
              <a:t>Sammenhengende gang- og sykkelveg med planskilte kryssinger</a:t>
            </a:r>
          </a:p>
          <a:p>
            <a:pPr lvl="1"/>
            <a:r>
              <a:rPr lang="nb-NO" sz="2400" dirty="0"/>
              <a:t>2 alternativer ved </a:t>
            </a:r>
            <a:r>
              <a:rPr lang="nb-NO" sz="2400" dirty="0" err="1"/>
              <a:t>Skjerke</a:t>
            </a:r>
            <a:endParaRPr lang="nb-NO" sz="2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9BB5F4-8292-4D73-B0F1-872643F97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B30203-21F4-495B-90FD-A90D23C5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76EDBD-C68C-4803-AE6B-B800ACD7F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F5FB5-CF6E-469B-83C7-F3AE5032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E15C799-9DA2-4762-B739-F8FD5F288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056" y="1058799"/>
            <a:ext cx="3862135" cy="5799352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9395447-01D8-4D00-B206-619E82D30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7EF256-3634-4746-ABFB-EE52DE48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C14121C-8073-475D-9EEA-F582717DA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228227E-CE80-47A0-8A97-FBC839C0F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897" y="1047624"/>
            <a:ext cx="3862134" cy="58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DB32D51-8F80-4ED8-B2A7-C12F1681A2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3AEE57C-9981-4E36-9CD4-A04962869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Endringer fra reguleringsplan 2005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84EE2990-B5EF-48B2-B007-D8DA8ECAA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0ADBD8-55ED-4166-8B90-187C38B7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6324EE4-AD44-4371-A670-F5A95277B887}"/>
              </a:ext>
            </a:extLst>
          </p:cNvPr>
          <p:cNvSpPr/>
          <p:nvPr/>
        </p:nvSpPr>
        <p:spPr>
          <a:xfrm>
            <a:off x="284672" y="2481200"/>
            <a:ext cx="85762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Lucida Sans Unicode" panose="020B0602030504020204" pitchFamily="34" charset="0"/>
              <a:buChar char="-"/>
            </a:pPr>
            <a:r>
              <a:rPr lang="nb-NO" sz="2400" dirty="0"/>
              <a:t>Redusert stigning opp og ned fra Kåsa og unngår forbikjøringsfelt fra Findal.</a:t>
            </a:r>
          </a:p>
          <a:p>
            <a:pPr marL="342900" lvl="0" indent="-342900">
              <a:spcAft>
                <a:spcPts val="0"/>
              </a:spcAft>
              <a:buFont typeface="Lucida Sans Unicode" panose="020B0602030504020204" pitchFamily="34" charset="0"/>
              <a:buChar char="-"/>
            </a:pPr>
            <a:r>
              <a:rPr lang="nb-NO" sz="2400" dirty="0"/>
              <a:t>Planskilt kryssing for gående og syklende i Findal (</a:t>
            </a:r>
            <a:r>
              <a:rPr lang="nb-NO" sz="2400" dirty="0" err="1"/>
              <a:t>Findalbrua</a:t>
            </a:r>
            <a:r>
              <a:rPr lang="nb-NO" sz="2400" dirty="0"/>
              <a:t>). </a:t>
            </a:r>
          </a:p>
          <a:p>
            <a:pPr marL="342900" lvl="0" indent="-342900">
              <a:spcAft>
                <a:spcPts val="0"/>
              </a:spcAft>
              <a:buFont typeface="Lucida Sans Unicode" panose="020B0602030504020204" pitchFamily="34" charset="0"/>
              <a:buChar char="-"/>
            </a:pPr>
            <a:r>
              <a:rPr lang="nb-NO" sz="2400" dirty="0"/>
              <a:t>Veglinja er trukket inn på land ved </a:t>
            </a:r>
            <a:r>
              <a:rPr lang="nb-NO" sz="2400" dirty="0" err="1"/>
              <a:t>Findalbukta</a:t>
            </a:r>
            <a:r>
              <a:rPr lang="nb-NO" sz="2400" dirty="0"/>
              <a:t> (kvikkleire og naturverdier). Findal bedehus må innløses.</a:t>
            </a:r>
          </a:p>
          <a:p>
            <a:pPr marL="342900" lvl="0" indent="-342900">
              <a:spcAft>
                <a:spcPts val="0"/>
              </a:spcAft>
              <a:buFont typeface="Lucida Sans Unicode" panose="020B0602030504020204" pitchFamily="34" charset="0"/>
              <a:buChar char="-"/>
            </a:pPr>
            <a:r>
              <a:rPr lang="nb-NO" sz="2400" dirty="0"/>
              <a:t>To alternative løsninger som ikke gir utfylling i </a:t>
            </a:r>
            <a:r>
              <a:rPr lang="nb-NO" sz="2400" dirty="0" err="1"/>
              <a:t>Skjerkebukta</a:t>
            </a:r>
            <a:r>
              <a:rPr lang="nb-NO" sz="2400" dirty="0"/>
              <a:t> (kvikkleire og naturverdier).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1F65EF8-2B3E-427E-8083-AB061A43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04403-959E-465A-91B2-DD473DB1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Reguleringsplanen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B8C736-80A8-4D34-92D0-8AE929F9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39" y="1528039"/>
            <a:ext cx="8323400" cy="5030525"/>
          </a:xfrm>
        </p:spPr>
        <p:txBody>
          <a:bodyPr>
            <a:norm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Blip>
                <a:blip r:embed="rId2"/>
              </a:buBlip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9 plankart – 6+3 (R100-R620)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Blip>
                <a:blip r:embed="rId2"/>
              </a:buBlip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Veg: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9,0 m vegbredde inkl. skuldre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Skråninger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Lokalvegsystem/kryss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G/S-veger og fortau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nb-NO" sz="2400" kern="0" dirty="0" err="1">
                <a:solidFill>
                  <a:srgbClr val="37424A"/>
                </a:solidFill>
                <a:latin typeface="Verdana"/>
              </a:rPr>
              <a:t>Rensedam</a:t>
            </a:r>
            <a:endParaRPr lang="nb-NO" sz="2400" kern="0" dirty="0">
              <a:solidFill>
                <a:srgbClr val="37424A"/>
              </a:solidFill>
              <a:latin typeface="Verdana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Blip>
                <a:blip r:embed="rId2"/>
              </a:buBlip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Anleggsbelte 20 m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Blip>
                <a:blip r:embed="rId2"/>
              </a:buBlip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Veglinja kan </a:t>
            </a:r>
            <a:r>
              <a:rPr lang="nb-NO" sz="2400" kern="0" dirty="0" err="1">
                <a:solidFill>
                  <a:srgbClr val="37424A"/>
                </a:solidFill>
                <a:latin typeface="Verdana"/>
              </a:rPr>
              <a:t>sideforskyves</a:t>
            </a:r>
            <a:r>
              <a:rPr lang="nb-NO" sz="2400" kern="0" dirty="0">
                <a:solidFill>
                  <a:srgbClr val="37424A"/>
                </a:solidFill>
                <a:latin typeface="Verdana"/>
              </a:rPr>
              <a:t> </a:t>
            </a:r>
          </a:p>
          <a:p>
            <a:pPr mar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   10 m hver veg / 1,5 m i høyde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1B6709-B042-4DD1-90B9-92C8A4D0EE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68B29F-67B7-412F-8008-253C5EDA4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FD68DDF-34DE-40B7-9FC2-4818A2513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938" y="2876228"/>
            <a:ext cx="2568219" cy="398336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E0F8997-A31D-4424-BB58-EF6102C9C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04403-959E-465A-91B2-DD473DB1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02" y="1058799"/>
            <a:ext cx="7000301" cy="469241"/>
          </a:xfrm>
        </p:spPr>
        <p:txBody>
          <a:bodyPr/>
          <a:lstStyle/>
          <a:p>
            <a:r>
              <a:rPr lang="nb-NO" dirty="0"/>
              <a:t>Reguleringsplanen (forts.)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B8C736-80A8-4D34-92D0-8AE929F9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8" y="1917626"/>
            <a:ext cx="7763271" cy="5030525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nb-NO" sz="2400" u="sng" kern="0" dirty="0">
                <a:solidFill>
                  <a:srgbClr val="37424A"/>
                </a:solidFill>
                <a:latin typeface="Verdana"/>
              </a:rPr>
              <a:t>Redusert veg og anleggsbelte: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Kulturminner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Naturmiljø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Bebyggelse</a:t>
            </a:r>
          </a:p>
          <a:p>
            <a:pPr marL="0" lvl="0" indent="0" defTabSz="914400" eaLnBrk="0" fontAlgn="base" hangingPunct="0">
              <a:spcBef>
                <a:spcPts val="1800"/>
              </a:spcBef>
              <a:spcAft>
                <a:spcPct val="0"/>
              </a:spcAft>
              <a:buClrTx/>
              <a:buNone/>
              <a:defRPr/>
            </a:pPr>
            <a:r>
              <a:rPr lang="nb-NO" sz="2400" u="sng" kern="0" dirty="0">
                <a:solidFill>
                  <a:srgbClr val="37424A"/>
                </a:solidFill>
                <a:latin typeface="Verdana"/>
              </a:rPr>
              <a:t>Støyskjermer: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Findal </a:t>
            </a:r>
          </a:p>
          <a:p>
            <a:pPr marL="0" lvl="0" indent="0" defTabSz="914400" eaLnBrk="0" fontAlgn="base" hangingPunct="0">
              <a:spcBef>
                <a:spcPts val="1800"/>
              </a:spcBef>
              <a:spcAft>
                <a:spcPct val="0"/>
              </a:spcAft>
              <a:buClrTx/>
              <a:buNone/>
              <a:defRPr/>
            </a:pPr>
            <a:r>
              <a:rPr lang="nb-NO" sz="2400" u="sng" kern="0" dirty="0">
                <a:solidFill>
                  <a:srgbClr val="37424A"/>
                </a:solidFill>
                <a:latin typeface="Verdana"/>
              </a:rPr>
              <a:t>Byggegrense:</a:t>
            </a:r>
            <a:r>
              <a:rPr lang="nb-NO" sz="2400" kern="0" dirty="0">
                <a:solidFill>
                  <a:srgbClr val="37424A"/>
                </a:solidFill>
                <a:latin typeface="Verdana"/>
              </a:rPr>
              <a:t> 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40 m fra senter fylkesveg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nb-NO" sz="2400" kern="0" dirty="0">
                <a:solidFill>
                  <a:srgbClr val="37424A"/>
                </a:solidFill>
                <a:latin typeface="Verdana"/>
              </a:rPr>
              <a:t>15 m fra kommunal veg og G/S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1B6709-B042-4DD1-90B9-92C8A4D0EE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68B29F-67B7-412F-8008-253C5EDA4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06E01F4-BBA4-43F4-A6DA-3C43168C4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74" y="2200003"/>
            <a:ext cx="3398515" cy="303629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998217-3844-435A-B84F-650C4B1DF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FFB0B2-8D0C-47E9-8D60-D439B2C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Alternativsvurdering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7FE1686-77F0-4737-AAF7-BB0A72CF6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46" y="1633114"/>
            <a:ext cx="8359709" cy="452684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908B86-BB6D-400A-9EC5-CD82FCB43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78CAFDBA-57E5-483A-94EC-E9725D7DD534}"/>
              </a:ext>
            </a:extLst>
          </p:cNvPr>
          <p:cNvCxnSpPr/>
          <p:nvPr/>
        </p:nvCxnSpPr>
        <p:spPr>
          <a:xfrm flipH="1" flipV="1">
            <a:off x="4572794" y="3789834"/>
            <a:ext cx="216024" cy="6480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45869EA5-7079-44B5-B8EF-CB6926A7A723}"/>
              </a:ext>
            </a:extLst>
          </p:cNvPr>
          <p:cNvCxnSpPr/>
          <p:nvPr/>
        </p:nvCxnSpPr>
        <p:spPr>
          <a:xfrm flipH="1" flipV="1">
            <a:off x="1692474" y="4653930"/>
            <a:ext cx="360040" cy="4320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8D710C7F-708E-47DA-9F22-95B439D6E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22299-FE83-4163-8E68-B49CC29E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Skjerke</a:t>
            </a:r>
            <a:r>
              <a:rPr lang="nb-NO" dirty="0"/>
              <a:t> – grunnmur ishus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F22CBB-93BC-4E34-AAC2-1BD15AC3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EFC05B-FA19-41F7-87D1-AF17235AF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pic>
        <p:nvPicPr>
          <p:cNvPr id="6" name="Plassholder for bilde 9">
            <a:extLst>
              <a:ext uri="{FF2B5EF4-FFF2-40B4-BE49-F238E27FC236}">
                <a16:creationId xmlns:a16="http://schemas.microsoft.com/office/drawing/2014/main" id="{1492FBA1-FD7E-411B-9D2E-074231821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 b="14107"/>
          <a:stretch>
            <a:fillRect/>
          </a:stretch>
        </p:blipFill>
        <p:spPr>
          <a:xfrm>
            <a:off x="268921" y="1923308"/>
            <a:ext cx="8607745" cy="413702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D6478A7-3E06-4B8C-9FDF-FCA4C373C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B24E8E-F084-483C-B291-8B375903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Ikke prissatte tema - forskjeller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89366AD-0830-4B01-BBDF-20B5D7033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Fv. 353 Rugtvedt-Surtebogen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C8454C-0F76-43B4-9B83-C08859F12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3B7EFD93-32F1-44B2-A4E2-5BFE6318A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559" y="1794937"/>
            <a:ext cx="8461464" cy="381115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B76471B-FB2F-4F8F-8AF0-E740C65D3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-42853"/>
            <a:ext cx="2534558" cy="1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9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for Statens vegvesen (norsk 4-3)</Template>
  <TotalTime>3827</TotalTime>
  <Words>467</Words>
  <Application>Microsoft Office PowerPoint</Application>
  <PresentationFormat>Egendefinert</PresentationFormat>
  <Paragraphs>114</Paragraphs>
  <Slides>18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Office-tema</vt:lpstr>
      <vt:lpstr>Informasjonsmøte, 08.06.2020</vt:lpstr>
      <vt:lpstr>Reguleringsplanforslaget</vt:lpstr>
      <vt:lpstr>PowerPoint-presentasjon</vt:lpstr>
      <vt:lpstr>Endringer fra reguleringsplan 2005</vt:lpstr>
      <vt:lpstr>Reguleringsplanen</vt:lpstr>
      <vt:lpstr>Reguleringsplanen (forts.)</vt:lpstr>
      <vt:lpstr>Alternativsvurdering</vt:lpstr>
      <vt:lpstr>Skjerke – grunnmur ishus</vt:lpstr>
      <vt:lpstr>Ikke prissatte tema - forskjeller</vt:lpstr>
      <vt:lpstr>Prissatte konsekvenser - forskjeller</vt:lpstr>
      <vt:lpstr>Anbefaling </vt:lpstr>
      <vt:lpstr>Medvirkning</vt:lpstr>
      <vt:lpstr>Planmaterialet</vt:lpstr>
      <vt:lpstr>Tegninger</vt:lpstr>
      <vt:lpstr>Kontakt</vt:lpstr>
      <vt:lpstr>Videre framdrift</vt:lpstr>
      <vt:lpstr>Film av de to alternativene</vt:lpstr>
      <vt:lpstr>Spørsmål / kommentarer</vt:lpstr>
    </vt:vector>
  </TitlesOfParts>
  <Company>Statens vegvesen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Internt oppstartmøte prosjektgruppa</dc:title>
  <dc:creator>Trude Holter</dc:creator>
  <dc:description>Template by addpoint.no</dc:description>
  <cp:lastModifiedBy>Eva Sætre Andersen</cp:lastModifiedBy>
  <cp:revision>229</cp:revision>
  <cp:lastPrinted>2020-06-05T11:39:10Z</cp:lastPrinted>
  <dcterms:created xsi:type="dcterms:W3CDTF">2019-03-01T11:40:34Z</dcterms:created>
  <dcterms:modified xsi:type="dcterms:W3CDTF">2020-06-05T11:41:49Z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MSIP_Label_6ce37f87-bb34-4c36-b4d0-c38c85b01b16_Enabled">
    <vt:lpwstr>True</vt:lpwstr>
  </property>
  <property fmtid="{D5CDD505-2E9C-101B-9397-08002B2CF9AE}" pid="4" name="MSIP_Label_6ce37f87-bb34-4c36-b4d0-c38c85b01b16_SiteId">
    <vt:lpwstr>38856954-ed55-49f7-8bdd-738ffbbfd390</vt:lpwstr>
  </property>
  <property fmtid="{D5CDD505-2E9C-101B-9397-08002B2CF9AE}" pid="5" name="MSIP_Label_6ce37f87-bb34-4c36-b4d0-c38c85b01b16_Owner">
    <vt:lpwstr>trudeh@vegvesen.no</vt:lpwstr>
  </property>
  <property fmtid="{D5CDD505-2E9C-101B-9397-08002B2CF9AE}" pid="6" name="MSIP_Label_6ce37f87-bb34-4c36-b4d0-c38c85b01b16_SetDate">
    <vt:lpwstr>2019-03-01T11:53:25.0964601Z</vt:lpwstr>
  </property>
  <property fmtid="{D5CDD505-2E9C-101B-9397-08002B2CF9AE}" pid="7" name="MSIP_Label_6ce37f87-bb34-4c36-b4d0-c38c85b01b16_Name">
    <vt:lpwstr>General</vt:lpwstr>
  </property>
  <property fmtid="{D5CDD505-2E9C-101B-9397-08002B2CF9AE}" pid="8" name="MSIP_Label_6ce37f87-bb34-4c36-b4d0-c38c85b01b16_Application">
    <vt:lpwstr>Microsoft Azure Information Protection</vt:lpwstr>
  </property>
  <property fmtid="{D5CDD505-2E9C-101B-9397-08002B2CF9AE}" pid="9" name="MSIP_Label_6ce37f87-bb34-4c36-b4d0-c38c85b01b16_Extended_MSFT_Method">
    <vt:lpwstr>Manual</vt:lpwstr>
  </property>
  <property fmtid="{D5CDD505-2E9C-101B-9397-08002B2CF9AE}" pid="10" name="Sensitivity">
    <vt:lpwstr>General</vt:lpwstr>
  </property>
</Properties>
</file>