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3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82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9" r:id="rId18"/>
    <p:sldId id="278" r:id="rId19"/>
    <p:sldId id="275" r:id="rId20"/>
    <p:sldId id="276" r:id="rId21"/>
    <p:sldId id="281" r:id="rId2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ys stil 1 – uthev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6537" autoAdjust="0"/>
    <p:restoredTop sz="86395" autoAdjust="0"/>
  </p:normalViewPr>
  <p:slideViewPr>
    <p:cSldViewPr snapToGrid="0">
      <p:cViewPr>
        <p:scale>
          <a:sx n="66" d="100"/>
          <a:sy n="66" d="100"/>
        </p:scale>
        <p:origin x="930" y="810"/>
      </p:cViewPr>
      <p:guideLst/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6A7FF-495F-4E3E-941A-B6F8F248510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6DE0A-C217-42F7-B38A-5882C0AE38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380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60781-880A-4452-9958-E2642B7FF865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990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96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293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234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010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352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591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734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029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077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349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728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37A79-8471-4DB2-B494-70412AA550A3}" type="datetimeFigureOut">
              <a:rPr lang="nb-NO" smtClean="0"/>
              <a:t>08.11.2021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71FEC-2076-4525-ABD3-7CFD04E19C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482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76686" y="783772"/>
            <a:ext cx="6299199" cy="2895184"/>
          </a:xfrm>
        </p:spPr>
        <p:txBody>
          <a:bodyPr>
            <a:normAutofit/>
          </a:bodyPr>
          <a:lstStyle/>
          <a:p>
            <a:r>
              <a:rPr lang="nb-NO" sz="4800" dirty="0">
                <a:latin typeface="+mn-lt"/>
              </a:rPr>
              <a:t>Økonomiske </a:t>
            </a:r>
            <a:r>
              <a:rPr lang="nb-NO" sz="4800" dirty="0" smtClean="0">
                <a:latin typeface="+mn-lt"/>
              </a:rPr>
              <a:t>rammer</a:t>
            </a:r>
            <a:br>
              <a:rPr lang="nb-NO" sz="4800" dirty="0" smtClean="0">
                <a:latin typeface="+mn-lt"/>
              </a:rPr>
            </a:br>
            <a:r>
              <a:rPr lang="nb-NO" sz="4800" dirty="0" smtClean="0">
                <a:latin typeface="+mn-lt"/>
              </a:rPr>
              <a:t> </a:t>
            </a:r>
            <a:r>
              <a:rPr lang="nb-NO" sz="4800" dirty="0">
                <a:latin typeface="+mn-lt"/>
              </a:rPr>
              <a:t>og utvikling </a:t>
            </a:r>
            <a:br>
              <a:rPr lang="nb-NO" sz="4800" dirty="0">
                <a:latin typeface="+mn-lt"/>
              </a:rPr>
            </a:br>
            <a:r>
              <a:rPr lang="nb-NO" sz="4800" dirty="0">
                <a:latin typeface="+mn-lt"/>
              </a:rPr>
              <a:t>2022-2025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2" r="23135"/>
          <a:stretch/>
        </p:blipFill>
        <p:spPr>
          <a:xfrm>
            <a:off x="-1" y="-6277"/>
            <a:ext cx="5967663" cy="686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3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Investeringer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4072467" cy="4351338"/>
          </a:xfrm>
        </p:spPr>
        <p:txBody>
          <a:bodyPr>
            <a:normAutofit/>
          </a:bodyPr>
          <a:lstStyle/>
          <a:p>
            <a:r>
              <a:rPr lang="nb-NO" sz="2400" dirty="0"/>
              <a:t>I perioden er samlede utgifter på </a:t>
            </a:r>
            <a:r>
              <a:rPr lang="nb-NO" sz="2400" dirty="0" smtClean="0"/>
              <a:t>563 </a:t>
            </a:r>
            <a:r>
              <a:rPr lang="nb-NO" sz="2400" dirty="0"/>
              <a:t>mill. </a:t>
            </a:r>
            <a:r>
              <a:rPr lang="nb-NO" sz="2400" dirty="0" smtClean="0"/>
              <a:t>kroner. Herav 542 </a:t>
            </a:r>
            <a:r>
              <a:rPr lang="nb-NO" sz="2400" dirty="0"/>
              <a:t>mill. kroner i anleggsmidler</a:t>
            </a:r>
          </a:p>
          <a:p>
            <a:r>
              <a:rPr lang="nb-NO" sz="2400" dirty="0" smtClean="0"/>
              <a:t>320 </a:t>
            </a:r>
            <a:r>
              <a:rPr lang="nb-NO" sz="2400" dirty="0"/>
              <a:t>mill. kroner er </a:t>
            </a:r>
            <a:r>
              <a:rPr lang="nb-NO" sz="2400" dirty="0" smtClean="0"/>
              <a:t>utlån og avdrag Husbanken</a:t>
            </a:r>
            <a:endParaRPr lang="nb-NO" sz="2400" dirty="0"/>
          </a:p>
          <a:p>
            <a:r>
              <a:rPr lang="nb-NO" sz="2400" dirty="0"/>
              <a:t>Nye lån til ordinære investeringer på </a:t>
            </a:r>
            <a:r>
              <a:rPr lang="nb-NO" sz="2400" dirty="0" smtClean="0"/>
              <a:t>405 </a:t>
            </a:r>
            <a:r>
              <a:rPr lang="nb-NO" sz="2400" dirty="0"/>
              <a:t>mill. kroner. </a:t>
            </a:r>
          </a:p>
        </p:txBody>
      </p:sp>
      <p:sp>
        <p:nvSpPr>
          <p:cNvPr id="6" name="Plassholder for innhold 2"/>
          <p:cNvSpPr txBox="1">
            <a:spLocks/>
          </p:cNvSpPr>
          <p:nvPr/>
        </p:nvSpPr>
        <p:spPr>
          <a:xfrm>
            <a:off x="838200" y="1825625"/>
            <a:ext cx="44637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 smtClean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  <p:graphicFrame>
        <p:nvGraphicFramePr>
          <p:cNvPr id="5" name="Plassholder for innhold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3778494"/>
              </p:ext>
            </p:extLst>
          </p:nvPr>
        </p:nvGraphicFramePr>
        <p:xfrm>
          <a:off x="5380524" y="1053608"/>
          <a:ext cx="6238308" cy="4673100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2588076">
                  <a:extLst>
                    <a:ext uri="{9D8B030D-6E8A-4147-A177-3AD203B41FA5}">
                      <a16:colId xmlns:a16="http://schemas.microsoft.com/office/drawing/2014/main" val="3645968123"/>
                    </a:ext>
                  </a:extLst>
                </a:gridCol>
                <a:gridCol w="912558">
                  <a:extLst>
                    <a:ext uri="{9D8B030D-6E8A-4147-A177-3AD203B41FA5}">
                      <a16:colId xmlns:a16="http://schemas.microsoft.com/office/drawing/2014/main" val="2774549989"/>
                    </a:ext>
                  </a:extLst>
                </a:gridCol>
                <a:gridCol w="912558">
                  <a:extLst>
                    <a:ext uri="{9D8B030D-6E8A-4147-A177-3AD203B41FA5}">
                      <a16:colId xmlns:a16="http://schemas.microsoft.com/office/drawing/2014/main" val="2796883270"/>
                    </a:ext>
                  </a:extLst>
                </a:gridCol>
                <a:gridCol w="912558">
                  <a:extLst>
                    <a:ext uri="{9D8B030D-6E8A-4147-A177-3AD203B41FA5}">
                      <a16:colId xmlns:a16="http://schemas.microsoft.com/office/drawing/2014/main" val="3025094533"/>
                    </a:ext>
                  </a:extLst>
                </a:gridCol>
                <a:gridCol w="912558">
                  <a:extLst>
                    <a:ext uri="{9D8B030D-6E8A-4147-A177-3AD203B41FA5}">
                      <a16:colId xmlns:a16="http://schemas.microsoft.com/office/drawing/2014/main" val="2440016370"/>
                    </a:ext>
                  </a:extLst>
                </a:gridCol>
              </a:tblGrid>
              <a:tr h="745308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400" u="none" strike="noStrike">
                          <a:effectLst/>
                        </a:rPr>
                        <a:t>Beløp i mill. kroner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2023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2024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2025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1847844809"/>
                  </a:ext>
                </a:extLst>
              </a:tr>
              <a:tr h="33954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effectLst/>
                        </a:rPr>
                        <a:t>Investeringer i varige driftsmidler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161,4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126,9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126,9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126,9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1454166425"/>
                  </a:ext>
                </a:extLst>
              </a:tr>
              <a:tr h="33954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Tilskudd til andres investeringer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3345561500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Investeringer i aksjer og andeler i selskaper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4231643373"/>
                  </a:ext>
                </a:extLst>
              </a:tr>
              <a:tr h="1844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1" u="none" strike="noStrike" dirty="0">
                          <a:effectLst/>
                        </a:rPr>
                        <a:t>Sum finansieringsbehov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170,3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130,8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130,8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130,8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1478019542"/>
                  </a:ext>
                </a:extLst>
              </a:tr>
              <a:tr h="33954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Kompensasjon for merverdiavgift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-19,0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-16,7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-16,7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-16,7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3978871167"/>
                  </a:ext>
                </a:extLst>
              </a:tr>
              <a:tr h="1844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Salg av varige driftsmidler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-19,0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-29,0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-29,0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3819955091"/>
                  </a:ext>
                </a:extLst>
              </a:tr>
              <a:tr h="1844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Bruk av lån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-148,5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-92,2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-82,2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-82,2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3233677773"/>
                  </a:ext>
                </a:extLst>
              </a:tr>
              <a:tr h="1844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Videreutlån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3307080124"/>
                  </a:ext>
                </a:extLst>
              </a:tr>
              <a:tr h="1844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Bruk av lån til videreutlån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-50,0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-50,0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-50,0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-50,0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1503084543"/>
                  </a:ext>
                </a:extLst>
              </a:tr>
              <a:tr h="1844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Avdrag på lån til videreutlån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28,8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29,7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30,5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31,3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2295804960"/>
                  </a:ext>
                </a:extLst>
              </a:tr>
              <a:tr h="33954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Mottatte avdrag på videreutlån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-28,8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-29,7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-30,5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-31,3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2622355252"/>
                  </a:ext>
                </a:extLst>
              </a:tr>
              <a:tr h="1844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Overføring fra drift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1525137648"/>
                  </a:ext>
                </a:extLst>
              </a:tr>
              <a:tr h="1844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1" u="none" strike="noStrike" dirty="0">
                          <a:effectLst/>
                        </a:rPr>
                        <a:t>Sum finansiering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-170,3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-130,8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-130,8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-130,8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234017290"/>
                  </a:ext>
                </a:extLst>
              </a:tr>
              <a:tr h="368964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Udekket finansiering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0,0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8" marR="7448" marT="7448" marB="0" anchor="ctr"/>
                </a:tc>
                <a:extLst>
                  <a:ext uri="{0D108BD9-81ED-4DB2-BD59-A6C34878D82A}">
                    <a16:rowId xmlns:a16="http://schemas.microsoft.com/office/drawing/2014/main" val="2868516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7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kern="1200" dirty="0" smtClean="0">
                <a:solidFill>
                  <a:schemeClr val="accent5"/>
                </a:solidFill>
                <a:effectLst/>
              </a:rPr>
              <a:t>Investeringer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10" name="Plassholder for innhold 9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349978" cy="4351338"/>
          </a:xfrm>
        </p:spPr>
        <p:txBody>
          <a:bodyPr>
            <a:noAutofit/>
          </a:bodyPr>
          <a:lstStyle/>
          <a:p>
            <a:r>
              <a:rPr lang="nb-NO" sz="2400" dirty="0" smtClean="0"/>
              <a:t>Ombygging av Grasmyr ungdomsskole sluttfinansieres </a:t>
            </a:r>
          </a:p>
          <a:p>
            <a:r>
              <a:rPr lang="nb-NO" sz="2400" dirty="0" smtClean="0"/>
              <a:t>Årlige bevilgninger videreføres i hovedsak</a:t>
            </a:r>
          </a:p>
          <a:p>
            <a:r>
              <a:rPr lang="nb-NO" sz="2400" dirty="0" smtClean="0"/>
              <a:t>Bamble kirke </a:t>
            </a:r>
            <a:r>
              <a:rPr lang="nb-NO" sz="2400" dirty="0" err="1" smtClean="0"/>
              <a:t>fullfinasieres</a:t>
            </a:r>
            <a:endParaRPr lang="nb-NO" sz="2400" dirty="0" smtClean="0"/>
          </a:p>
          <a:p>
            <a:endParaRPr lang="nb-NO" sz="2400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2256"/>
              </p:ext>
            </p:extLst>
          </p:nvPr>
        </p:nvGraphicFramePr>
        <p:xfrm>
          <a:off x="5062886" y="1690684"/>
          <a:ext cx="6653064" cy="3362578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2760144">
                  <a:extLst>
                    <a:ext uri="{9D8B030D-6E8A-4147-A177-3AD203B41FA5}">
                      <a16:colId xmlns:a16="http://schemas.microsoft.com/office/drawing/2014/main" val="1702350896"/>
                    </a:ext>
                  </a:extLst>
                </a:gridCol>
                <a:gridCol w="973230">
                  <a:extLst>
                    <a:ext uri="{9D8B030D-6E8A-4147-A177-3AD203B41FA5}">
                      <a16:colId xmlns:a16="http://schemas.microsoft.com/office/drawing/2014/main" val="3031446606"/>
                    </a:ext>
                  </a:extLst>
                </a:gridCol>
                <a:gridCol w="973230">
                  <a:extLst>
                    <a:ext uri="{9D8B030D-6E8A-4147-A177-3AD203B41FA5}">
                      <a16:colId xmlns:a16="http://schemas.microsoft.com/office/drawing/2014/main" val="4009666729"/>
                    </a:ext>
                  </a:extLst>
                </a:gridCol>
                <a:gridCol w="973230">
                  <a:extLst>
                    <a:ext uri="{9D8B030D-6E8A-4147-A177-3AD203B41FA5}">
                      <a16:colId xmlns:a16="http://schemas.microsoft.com/office/drawing/2014/main" val="1894668074"/>
                    </a:ext>
                  </a:extLst>
                </a:gridCol>
                <a:gridCol w="973230">
                  <a:extLst>
                    <a:ext uri="{9D8B030D-6E8A-4147-A177-3AD203B41FA5}">
                      <a16:colId xmlns:a16="http://schemas.microsoft.com/office/drawing/2014/main" val="2716354279"/>
                    </a:ext>
                  </a:extLst>
                </a:gridCol>
              </a:tblGrid>
              <a:tr h="282225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400" u="none" strike="noStrike">
                          <a:effectLst/>
                        </a:rPr>
                        <a:t>Beløp i mill. kroner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2023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2024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2025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0950681"/>
                  </a:ext>
                </a:extLst>
              </a:tr>
              <a:tr h="282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Oppgradering kommunale bygg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3158952"/>
                  </a:ext>
                </a:extLst>
              </a:tr>
              <a:tr h="552389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Utbygging Grasmyr, framtidas ungdomskole mv.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83,7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069540"/>
                  </a:ext>
                </a:extLst>
              </a:tr>
              <a:tr h="282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IKT investeringer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9475679"/>
                  </a:ext>
                </a:extLst>
              </a:tr>
              <a:tr h="552389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Større prosjekter vedtatt av kommunestyret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0,0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7806651"/>
                  </a:ext>
                </a:extLst>
              </a:tr>
              <a:tr h="282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Attraktivitet, miljø, friområder, mm.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15,3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2798511"/>
                  </a:ext>
                </a:extLst>
              </a:tr>
              <a:tr h="282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Vann, avløp, renovasjon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0761579"/>
                  </a:ext>
                </a:extLst>
              </a:tr>
              <a:tr h="282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Veg og trafikksikkerhet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1479199"/>
                  </a:ext>
                </a:extLst>
              </a:tr>
              <a:tr h="282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Investeringer helse og omsorg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12,9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72,0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72,0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72,0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0545151"/>
                  </a:ext>
                </a:extLst>
              </a:tr>
              <a:tr h="28222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>
                          <a:effectLst/>
                        </a:rPr>
                        <a:t>Investeringer i varige driftsmidler 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161,4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126,9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126,9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126,9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839296"/>
                  </a:ext>
                </a:extLst>
              </a:tr>
            </a:tbl>
          </a:graphicData>
        </a:graphic>
      </p:graphicFrame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3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Nøkkeltall - Netto driftsutgifter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9" name="Plassholder for tekst 8"/>
          <p:cNvSpPr>
            <a:spLocks noGrp="1"/>
          </p:cNvSpPr>
          <p:nvPr>
            <p:ph sz="half" idx="2"/>
          </p:nvPr>
        </p:nvSpPr>
        <p:spPr>
          <a:xfrm>
            <a:off x="7179733" y="1825625"/>
            <a:ext cx="480906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Forslag til handlingsregel 2022-2024: </a:t>
            </a:r>
          </a:p>
          <a:p>
            <a:pPr marL="0" indent="0">
              <a:buNone/>
            </a:pPr>
            <a:r>
              <a:rPr lang="nb-NO" sz="2400" dirty="0" smtClean="0"/>
              <a:t>Netto driftsresultat i prosent av brutto driftsinntekter skal for perioden gjennomsnittlig minst være på nasjonalt mål for netto er fra TBU satt til </a:t>
            </a:r>
            <a:r>
              <a:rPr lang="nb-NO" sz="2400" dirty="0"/>
              <a:t>1,75%.</a:t>
            </a:r>
          </a:p>
          <a:p>
            <a:pPr marL="0" indent="0">
              <a:buNone/>
            </a:pPr>
            <a:r>
              <a:rPr lang="nb-NO" sz="2400" dirty="0"/>
              <a:t>I perioden når ikke Bamble kommune målet i handlingsregelen på gjennomsnittlig netto driftsresultat på 1,75% for perioden.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 smtClean="0"/>
          </a:p>
          <a:p>
            <a:endParaRPr lang="nb-NO" sz="2400" dirty="0"/>
          </a:p>
        </p:txBody>
      </p:sp>
      <p:sp>
        <p:nvSpPr>
          <p:cNvPr id="6" name="Plassholder for innhold 2"/>
          <p:cNvSpPr txBox="1">
            <a:spLocks/>
          </p:cNvSpPr>
          <p:nvPr/>
        </p:nvSpPr>
        <p:spPr>
          <a:xfrm>
            <a:off x="838200" y="1825625"/>
            <a:ext cx="44637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dirty="0" smtClean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  <p:pic>
        <p:nvPicPr>
          <p:cNvPr id="11" name="Plassholder for innhold 10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31169" y="1690688"/>
            <a:ext cx="6801669" cy="424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04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4400" kern="1200" dirty="0" smtClean="0">
                <a:solidFill>
                  <a:schemeClr val="accent5"/>
                </a:solidFill>
                <a:effectLst/>
              </a:rPr>
              <a:t>Nøkkeltall – Disposisjonsfond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sz="half" idx="2"/>
          </p:nvPr>
        </p:nvSpPr>
        <p:spPr>
          <a:xfrm>
            <a:off x="7326490" y="1825625"/>
            <a:ext cx="474133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Forslag til handlingsregel 2022-2025: </a:t>
            </a:r>
          </a:p>
          <a:p>
            <a:pPr marL="0" indent="0">
              <a:buNone/>
            </a:pPr>
            <a:r>
              <a:rPr lang="nb-NO" sz="2400" dirty="0" smtClean="0"/>
              <a:t>Kommunens samlede disposisjonsfond i prosent av brutto driftsinntekter skal minst være på gjennomsnittet for KOSTRA gruppe 7 i sist avlagt regnskap, 10,5%. </a:t>
            </a:r>
          </a:p>
          <a:p>
            <a:pPr marL="0" indent="0">
              <a:buNone/>
            </a:pPr>
            <a:r>
              <a:rPr lang="nb-NO" sz="2400" dirty="0"/>
              <a:t>Disposisjonsfondene økes til 18,3 % i 2025, dette er godt innenfor handlingsregelen på 10,5%. 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48640" y="1423049"/>
            <a:ext cx="6640036" cy="4227869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05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4400" kern="1200" dirty="0" smtClean="0">
                <a:solidFill>
                  <a:schemeClr val="accent5"/>
                </a:solidFill>
                <a:effectLst/>
              </a:rPr>
              <a:t>Nøkkeltall - Langsiktig lånegjeld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sz="half" idx="2"/>
          </p:nvPr>
        </p:nvSpPr>
        <p:spPr>
          <a:xfrm>
            <a:off x="7326489" y="1825625"/>
            <a:ext cx="46623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Forslag til handlingsregel 2022-2025: </a:t>
            </a:r>
          </a:p>
          <a:p>
            <a:pPr marL="0" indent="0">
              <a:buNone/>
            </a:pPr>
            <a:r>
              <a:rPr lang="nb-NO" sz="2400" dirty="0" smtClean="0"/>
              <a:t>Netto lånegjeld i prosent av brutto driftsinntekter skal normalt ikke overstige gjennomsnittet i KOSTRA gruppe 7 siste regnskapsår, 102,9%</a:t>
            </a:r>
          </a:p>
          <a:p>
            <a:pPr marL="0" indent="0">
              <a:buNone/>
            </a:pPr>
            <a:r>
              <a:rPr lang="nb-NO" sz="2400" dirty="0"/>
              <a:t>Bamble kommune når ikke handlingsregelen om 102,9% i perioden</a:t>
            </a:r>
            <a:r>
              <a:rPr lang="nb-NO" sz="2400" dirty="0" smtClean="0"/>
              <a:t>.</a:t>
            </a:r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97087" y="1588168"/>
            <a:ext cx="6638823" cy="4321744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85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4400" kern="1200" dirty="0" smtClean="0">
                <a:solidFill>
                  <a:schemeClr val="accent5"/>
                </a:solidFill>
                <a:effectLst/>
                <a:latin typeface="+mj-lt"/>
                <a:ea typeface="+mj-ea"/>
                <a:cs typeface="+mj-cs"/>
              </a:rPr>
              <a:t>Nøkkeltall - </a:t>
            </a:r>
            <a:r>
              <a:rPr lang="nb-NO" dirty="0" smtClean="0">
                <a:solidFill>
                  <a:schemeClr val="accent5"/>
                </a:solidFill>
              </a:rPr>
              <a:t>Netto f</a:t>
            </a:r>
            <a:r>
              <a:rPr lang="nb-NO" baseline="0" dirty="0" smtClean="0">
                <a:solidFill>
                  <a:schemeClr val="accent5"/>
                </a:solidFill>
              </a:rPr>
              <a:t>inansutgifter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sz="half" idx="2"/>
          </p:nvPr>
        </p:nvSpPr>
        <p:spPr>
          <a:xfrm>
            <a:off x="7315200" y="1825625"/>
            <a:ext cx="4775199" cy="4351338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nb-NO" sz="2400" kern="1200" dirty="0" smtClean="0">
                <a:solidFill>
                  <a:schemeClr val="tx1"/>
                </a:solidFill>
                <a:effectLst/>
              </a:rPr>
              <a:t>Forslag til handlingsregel 2021-2024: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nb-NO" sz="2400" kern="1200" dirty="0" smtClean="0">
                <a:solidFill>
                  <a:schemeClr val="tx1"/>
                </a:solidFill>
                <a:effectLst/>
              </a:rPr>
              <a:t>Netto finans og avdrag i % av brutto driftsinntekter skal normalt ikke overstige gjennomsnitt i KOSTRA gruppe 7 i siste regnskapsår, 4,8%. </a:t>
            </a:r>
          </a:p>
          <a:p>
            <a:pPr marL="0" lvl="0" indent="0">
              <a:buNone/>
              <a:defRPr/>
            </a:pPr>
            <a:r>
              <a:rPr lang="nb-NO" sz="2400" dirty="0"/>
              <a:t>I perioden øker netto finans og avdrag i % av brutto driftsinntekter fra 4,9 % i 2021 til 5,6% i 2022 og 6,7 % i 2023. Kommunen når ikke målsetningen på 4,8 % i perioden.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nb-NO" sz="2400" dirty="0" smtClean="0">
              <a:effectLst/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95517" y="1690688"/>
            <a:ext cx="6996189" cy="4296225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accent5"/>
                </a:solidFill>
              </a:rPr>
              <a:t>Risikoområder i </a:t>
            </a:r>
            <a:r>
              <a:rPr lang="nb-NO" dirty="0" smtClean="0">
                <a:solidFill>
                  <a:schemeClr val="accent5"/>
                </a:solidFill>
              </a:rPr>
              <a:t>budsjettet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51289"/>
          </a:xfrm>
        </p:spPr>
        <p:txBody>
          <a:bodyPr numCol="2">
            <a:normAutofit/>
          </a:bodyPr>
          <a:lstStyle/>
          <a:p>
            <a:pPr lvl="0"/>
            <a:r>
              <a:rPr lang="nb-NO" sz="2400" dirty="0" smtClean="0"/>
              <a:t>Nye </a:t>
            </a:r>
            <a:r>
              <a:rPr lang="nb-NO" sz="2400" dirty="0"/>
              <a:t>investeringer og </a:t>
            </a:r>
            <a:r>
              <a:rPr lang="nb-NO" sz="2400" dirty="0" smtClean="0"/>
              <a:t>tiltak</a:t>
            </a:r>
            <a:r>
              <a:rPr lang="nb-NO" sz="2400" dirty="0"/>
              <a:t>  </a:t>
            </a:r>
            <a:endParaRPr lang="nb-NO" sz="2400" dirty="0" smtClean="0"/>
          </a:p>
          <a:p>
            <a:pPr lvl="0"/>
            <a:r>
              <a:rPr lang="nb-NO" sz="2400" dirty="0" smtClean="0"/>
              <a:t>Omstilling</a:t>
            </a:r>
            <a:r>
              <a:rPr lang="nb-NO" sz="2400" dirty="0"/>
              <a:t> </a:t>
            </a:r>
            <a:r>
              <a:rPr lang="nb-NO" sz="2400" dirty="0" smtClean="0"/>
              <a:t> og innsparinger</a:t>
            </a:r>
          </a:p>
          <a:p>
            <a:pPr lvl="0"/>
            <a:r>
              <a:rPr lang="nb-NO" sz="2400" dirty="0" smtClean="0"/>
              <a:t>Avdrag og rentenivå</a:t>
            </a:r>
          </a:p>
          <a:p>
            <a:pPr lvl="0"/>
            <a:r>
              <a:rPr lang="nb-NO" sz="2400" dirty="0" smtClean="0"/>
              <a:t>Rammetilskudd</a:t>
            </a:r>
          </a:p>
          <a:p>
            <a:pPr lvl="0"/>
            <a:r>
              <a:rPr lang="nb-NO" sz="2400" dirty="0" smtClean="0"/>
              <a:t>Kostnadsvekst </a:t>
            </a:r>
            <a:r>
              <a:rPr lang="nb-NO" sz="2400" dirty="0"/>
              <a:t>i </a:t>
            </a:r>
            <a:r>
              <a:rPr lang="nb-NO" sz="2400" dirty="0" smtClean="0"/>
              <a:t>tjenestene</a:t>
            </a:r>
          </a:p>
          <a:p>
            <a:pPr lvl="0"/>
            <a:r>
              <a:rPr lang="nb-NO" sz="2400" dirty="0" smtClean="0"/>
              <a:t>Fond</a:t>
            </a:r>
          </a:p>
          <a:p>
            <a:pPr lvl="0"/>
            <a:r>
              <a:rPr lang="nb-NO" sz="2400" dirty="0" smtClean="0"/>
              <a:t>Avkastning finanskapitalen</a:t>
            </a:r>
            <a:endParaRPr lang="nb-NO" sz="2400" dirty="0"/>
          </a:p>
          <a:p>
            <a:pPr lvl="0"/>
            <a:r>
              <a:rPr lang="nb-NO" sz="2400" dirty="0" smtClean="0"/>
              <a:t>Skagerak Energi</a:t>
            </a:r>
            <a:endParaRPr lang="nb-NO" sz="24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Ønska tiltak</a:t>
            </a:r>
            <a:endParaRPr lang="nb-NO" dirty="0">
              <a:solidFill>
                <a:schemeClr val="accent5"/>
              </a:solidFill>
            </a:endParaRP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017030"/>
              </p:ext>
            </p:extLst>
          </p:nvPr>
        </p:nvGraphicFramePr>
        <p:xfrm>
          <a:off x="6181727" y="1317339"/>
          <a:ext cx="5819775" cy="5410978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380999">
                  <a:extLst>
                    <a:ext uri="{9D8B030D-6E8A-4147-A177-3AD203B41FA5}">
                      <a16:colId xmlns:a16="http://schemas.microsoft.com/office/drawing/2014/main" val="1897126587"/>
                    </a:ext>
                  </a:extLst>
                </a:gridCol>
                <a:gridCol w="3686174">
                  <a:extLst>
                    <a:ext uri="{9D8B030D-6E8A-4147-A177-3AD203B41FA5}">
                      <a16:colId xmlns:a16="http://schemas.microsoft.com/office/drawing/2014/main" val="3535013238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1402711449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660188419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845040720"/>
                    </a:ext>
                  </a:extLst>
                </a:gridCol>
                <a:gridCol w="438152">
                  <a:extLst>
                    <a:ext uri="{9D8B030D-6E8A-4147-A177-3AD203B41FA5}">
                      <a16:colId xmlns:a16="http://schemas.microsoft.com/office/drawing/2014/main" val="1637816163"/>
                    </a:ext>
                  </a:extLst>
                </a:gridCol>
              </a:tblGrid>
              <a:tr h="233938">
                <a:tc>
                  <a:txBody>
                    <a:bodyPr/>
                    <a:lstStyle/>
                    <a:p>
                      <a:pPr algn="l" fontAlgn="b"/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Tiltak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2022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2023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2024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2025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507495587"/>
                  </a:ext>
                </a:extLst>
              </a:tr>
              <a:tr h="1192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000" b="1" u="none" strike="noStrike" dirty="0">
                          <a:effectLst/>
                        </a:rPr>
                        <a:t>Samfunn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5 150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2 550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2 050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2 050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254646728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Gassveien fv353, kommunal del-finansiering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324103134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GBR, kostnader som ligger igjen i kommunen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01769003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Grasmyrhallen, fremtidige planer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500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568798839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Husleie Herre skole musikkorps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324978071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Innløsning festetomter Rugtvedt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2822561624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IUA, budsjett og regnskapsrutiner etter GBR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742313984"/>
                  </a:ext>
                </a:extLst>
              </a:tr>
              <a:tr h="23393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Klagesakbehandling eiendomsskatt, prosesskostnader for klager og korreksjon eiendomsskatt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017314840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Knutepunktet, fremtidig driftsbudsjett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285198977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Kystkulturkvartalet, kystkulturstrategi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500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2919151495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Prosjektleder bystrategisamarbeidet i Grenland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1 000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1 000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1 000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1 000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05298106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Stiftelsesboliger, overtakelse?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969934110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Tilskudd til arrangementer ved Bamble bibliotek og litteraturhus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420005097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Vedlikehold av Rådhuset, maling, fornye kledning, sprosser, vinduer og </a:t>
                      </a:r>
                      <a:r>
                        <a:rPr lang="nb-NO" sz="1000" u="none" strike="noStrike" dirty="0" err="1">
                          <a:effectLst/>
                        </a:rPr>
                        <a:t>murfasade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2 600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950686418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Vedlikehold nytt veisystem - Grasmyr utbyggingen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2517497815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Øke stillingen for barnetalspersonen fra 10 til 20 %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78063218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Økt bemanning park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600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600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600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600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4155089590"/>
                  </a:ext>
                </a:extLst>
              </a:tr>
              <a:tr h="1192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000" b="1" u="none" strike="noStrike" dirty="0">
                          <a:effectLst/>
                        </a:rPr>
                        <a:t>Velferd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10 009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9 009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9 059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9 059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362578906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Boliger til personer med lav </a:t>
                      </a:r>
                      <a:r>
                        <a:rPr lang="nb-NO" sz="1000" u="none" strike="noStrike" dirty="0" err="1">
                          <a:effectLst/>
                        </a:rPr>
                        <a:t>boevne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216070049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Forprosjekt felles legevakt Porsgrunn og Bamble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1 000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1 000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636008020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Heltidskultur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203207805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Kommunale transporttjenester - mulighet for effektivisering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464568572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Kommunens legetjeneste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500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500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500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500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349254959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Kvalitetsreformen Leve hele livet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395202459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Nedbygging av tjenestene knyttet til mottak av flyktniger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-1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-1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-1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-1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62137257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Psykiske helsetjenester for barn, unge og familier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2 100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2 100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3 150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3 150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2677950312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Statsbudsjettet; forutsetter økning innslagspunkt ressurskrevende 2022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1 100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1 100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1 100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1 100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429286826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Utvikling og utvidelse av hovedkjøkkenet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1 000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2316952818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Videre satsning på e-helse og digitalisering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4 310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4 310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4 310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4 310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054962682"/>
                  </a:ext>
                </a:extLst>
              </a:tr>
              <a:tr h="1192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Totalsum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17 792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14 046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14 486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14 486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167587108"/>
                  </a:ext>
                </a:extLst>
              </a:tr>
            </a:tbl>
          </a:graphicData>
        </a:graphic>
      </p:graphicFrame>
      <p:graphicFrame>
        <p:nvGraphicFramePr>
          <p:cNvPr id="5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615547"/>
              </p:ext>
            </p:extLst>
          </p:nvPr>
        </p:nvGraphicFramePr>
        <p:xfrm>
          <a:off x="444000" y="1317339"/>
          <a:ext cx="5652000" cy="3837698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370015">
                  <a:extLst>
                    <a:ext uri="{9D8B030D-6E8A-4147-A177-3AD203B41FA5}">
                      <a16:colId xmlns:a16="http://schemas.microsoft.com/office/drawing/2014/main" val="1897126587"/>
                    </a:ext>
                  </a:extLst>
                </a:gridCol>
                <a:gridCol w="3462922">
                  <a:extLst>
                    <a:ext uri="{9D8B030D-6E8A-4147-A177-3AD203B41FA5}">
                      <a16:colId xmlns:a16="http://schemas.microsoft.com/office/drawing/2014/main" val="3535013238"/>
                    </a:ext>
                  </a:extLst>
                </a:gridCol>
                <a:gridCol w="345156">
                  <a:extLst>
                    <a:ext uri="{9D8B030D-6E8A-4147-A177-3AD203B41FA5}">
                      <a16:colId xmlns:a16="http://schemas.microsoft.com/office/drawing/2014/main" val="1402711449"/>
                    </a:ext>
                  </a:extLst>
                </a:gridCol>
                <a:gridCol w="497567">
                  <a:extLst>
                    <a:ext uri="{9D8B030D-6E8A-4147-A177-3AD203B41FA5}">
                      <a16:colId xmlns:a16="http://schemas.microsoft.com/office/drawing/2014/main" val="660188419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845040720"/>
                    </a:ext>
                  </a:extLst>
                </a:gridCol>
                <a:gridCol w="490565">
                  <a:extLst>
                    <a:ext uri="{9D8B030D-6E8A-4147-A177-3AD203B41FA5}">
                      <a16:colId xmlns:a16="http://schemas.microsoft.com/office/drawing/2014/main" val="1637816163"/>
                    </a:ext>
                  </a:extLst>
                </a:gridCol>
              </a:tblGrid>
              <a:tr h="233938">
                <a:tc>
                  <a:txBody>
                    <a:bodyPr/>
                    <a:lstStyle/>
                    <a:p>
                      <a:pPr algn="l" fontAlgn="b"/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Tiltak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2022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2023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2024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2025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507495587"/>
                  </a:ext>
                </a:extLst>
              </a:tr>
              <a:tr h="1192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000" b="1" u="none" strike="noStrike" dirty="0">
                          <a:effectLst/>
                        </a:rPr>
                        <a:t>Kommunedirektør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1 240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>
                          <a:effectLst/>
                        </a:rPr>
                        <a:t>1 090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1 090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1 090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450989857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Digitalisering av tjenester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786234388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Kompetanse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2352424254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Kvalitetssystem internkontroll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713936280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Ny funksjonalitet i styringssystemet, kommunale planer og varsling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200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50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29277631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Nyanskaffelse av system for regnskap, fakturering, lønn og personal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2419347278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Prosjekt 18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63287744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Rekruttering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58947685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Saksbehandlingssystem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988725190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Økt kapasitet på støtte til politisk på kommunikasjon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77098944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Økt oppdragsmengde/manglende kapasitet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690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690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690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690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965438284"/>
                  </a:ext>
                </a:extLst>
              </a:tr>
              <a:tr h="1192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1000" b="1" u="none" strike="noStrike" dirty="0">
                          <a:effectLst/>
                        </a:rPr>
                        <a:t>Oppvekst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1 393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1 397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2 287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u="none" strike="noStrike" dirty="0">
                          <a:effectLst/>
                        </a:rPr>
                        <a:t>2 287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848624902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Barnehageplan 2022, bygg, opptak, inv og drift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075461771"/>
                  </a:ext>
                </a:extLst>
              </a:tr>
              <a:tr h="233938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Fremtidig organisering av det pedagogisk tilbud til barn med spesielle behov og lokaler til dette.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253686056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Kultur og fritidstilbud for ungdom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890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1 780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1 780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393534576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Midler til logopedi.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750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961619473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Rådgiver IKT, digitalt løft skole og barnehage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750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750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2302320366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Samarbeid med Porsgrunn og Grunnskoleopplæring voksne.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-632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-1 518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-1 518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-1 518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3096309968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Skolekantine Bamble ungdomsskole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175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175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175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175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64372651"/>
                  </a:ext>
                </a:extLst>
              </a:tr>
              <a:tr h="119286">
                <a:tc>
                  <a:txBody>
                    <a:bodyPr/>
                    <a:lstStyle/>
                    <a:p>
                      <a:pPr algn="l" fontAlgn="b"/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Øking av administrasjonsressurs for barnehager med mer enn 100 barn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>
                          <a:effectLst/>
                        </a:rPr>
                        <a:t>350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u="none" strike="noStrike" dirty="0">
                          <a:effectLst/>
                        </a:rPr>
                        <a:t>350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28" marR="4928" marT="4928" marB="0" anchor="b"/>
                </a:tc>
                <a:extLst>
                  <a:ext uri="{0D108BD9-81ED-4DB2-BD59-A6C34878D82A}">
                    <a16:rowId xmlns:a16="http://schemas.microsoft.com/office/drawing/2014/main" val="1629392053"/>
                  </a:ext>
                </a:extLst>
              </a:tr>
            </a:tbl>
          </a:graphicData>
        </a:graphic>
      </p:graphicFrame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31" y="6078245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89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Alternative innsparinger, må utredes videre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5650"/>
          </a:xfrm>
        </p:spPr>
        <p:txBody>
          <a:bodyPr numCol="2">
            <a:noAutofit/>
          </a:bodyPr>
          <a:lstStyle/>
          <a:p>
            <a:r>
              <a:rPr lang="nb-NO" sz="2000" dirty="0"/>
              <a:t>Utsette investeringer i 2022 og </a:t>
            </a:r>
            <a:r>
              <a:rPr lang="nb-NO" sz="2000" dirty="0" smtClean="0"/>
              <a:t>2023</a:t>
            </a:r>
          </a:p>
          <a:p>
            <a:r>
              <a:rPr lang="nb-NO" sz="2000" dirty="0"/>
              <a:t>Gjennomgang og evaluering av forebyggende tiltak og tjenester og gevinstene av </a:t>
            </a:r>
            <a:r>
              <a:rPr lang="nb-NO" sz="2000" dirty="0" smtClean="0"/>
              <a:t>disse</a:t>
            </a:r>
            <a:endParaRPr lang="nb-NO" sz="2000" dirty="0"/>
          </a:p>
          <a:p>
            <a:r>
              <a:rPr lang="nb-NO" sz="2000" dirty="0"/>
              <a:t>Endring av </a:t>
            </a:r>
            <a:r>
              <a:rPr lang="nb-NO" sz="2000" dirty="0" smtClean="0"/>
              <a:t>vaskeritjenesten</a:t>
            </a:r>
          </a:p>
          <a:p>
            <a:r>
              <a:rPr lang="nb-NO" sz="2000" dirty="0"/>
              <a:t>Utnytte eksterne </a:t>
            </a:r>
            <a:r>
              <a:rPr lang="nb-NO" sz="2000" dirty="0" smtClean="0"/>
              <a:t>tilskuddsordninger</a:t>
            </a:r>
          </a:p>
          <a:p>
            <a:r>
              <a:rPr lang="nb-NO" sz="2000" dirty="0"/>
              <a:t>Utleiepriser kommunale </a:t>
            </a:r>
            <a:r>
              <a:rPr lang="nb-NO" sz="2000" dirty="0" smtClean="0"/>
              <a:t>bygg</a:t>
            </a:r>
          </a:p>
          <a:p>
            <a:r>
              <a:rPr lang="nb-NO" sz="2000" dirty="0"/>
              <a:t>Gjennomgang av tildelingspraksis og </a:t>
            </a:r>
            <a:r>
              <a:rPr lang="nb-NO" sz="2000" dirty="0" smtClean="0"/>
              <a:t>tjenestenivå</a:t>
            </a:r>
          </a:p>
          <a:p>
            <a:r>
              <a:rPr lang="nb-NO" sz="2000" dirty="0"/>
              <a:t>Redusere antall utleieboliger og reduksjon av </a:t>
            </a:r>
            <a:r>
              <a:rPr lang="nb-NO" sz="2000" dirty="0" smtClean="0"/>
              <a:t>tomgangsleie</a:t>
            </a:r>
          </a:p>
          <a:p>
            <a:r>
              <a:rPr lang="nb-NO" sz="2000" dirty="0"/>
              <a:t>Gjennomgang av kantinedrift på </a:t>
            </a:r>
            <a:r>
              <a:rPr lang="nb-NO" sz="2000" dirty="0" smtClean="0"/>
              <a:t>rådhuset</a:t>
            </a:r>
          </a:p>
          <a:p>
            <a:r>
              <a:rPr lang="nb-NO" sz="2000" dirty="0"/>
              <a:t>Tverrfaglig </a:t>
            </a:r>
            <a:r>
              <a:rPr lang="nb-NO" sz="2000" dirty="0" smtClean="0"/>
              <a:t>samarbeid</a:t>
            </a:r>
          </a:p>
          <a:p>
            <a:r>
              <a:rPr lang="nb-NO" sz="2000" dirty="0"/>
              <a:t>Tilbud til barn med </a:t>
            </a:r>
            <a:r>
              <a:rPr lang="nb-NO" sz="2000" dirty="0" smtClean="0"/>
              <a:t>diagnoser</a:t>
            </a:r>
          </a:p>
          <a:p>
            <a:r>
              <a:rPr lang="nb-NO" sz="2000" dirty="0"/>
              <a:t>Endre utlysningspraksis </a:t>
            </a:r>
            <a:r>
              <a:rPr lang="nb-NO" sz="2000" dirty="0" smtClean="0"/>
              <a:t>– annonsering</a:t>
            </a:r>
          </a:p>
          <a:p>
            <a:r>
              <a:rPr lang="nb-NO" sz="2000" dirty="0"/>
              <a:t>Medarbeiderundersøkelse som omfatter hele </a:t>
            </a:r>
            <a:r>
              <a:rPr lang="nb-NO" sz="2000" dirty="0" smtClean="0"/>
              <a:t>kommunen</a:t>
            </a:r>
          </a:p>
          <a:p>
            <a:r>
              <a:rPr lang="nb-NO" sz="2000" dirty="0"/>
              <a:t>Effektivisere dokument- og </a:t>
            </a:r>
            <a:r>
              <a:rPr lang="nb-NO" sz="2000" dirty="0" smtClean="0"/>
              <a:t>informasjonsflyt</a:t>
            </a:r>
          </a:p>
          <a:p>
            <a:r>
              <a:rPr lang="nb-NO" sz="2000" dirty="0"/>
              <a:t>Kostnadsbesparelser netto lønnsutgifter ved redusert sykefravær </a:t>
            </a:r>
            <a:endParaRPr lang="nb-NO" sz="2000" dirty="0" smtClean="0"/>
          </a:p>
          <a:p>
            <a:r>
              <a:rPr lang="nb-NO" sz="2000" dirty="0"/>
              <a:t>Digitalisering av oppgaver og </a:t>
            </a:r>
            <a:r>
              <a:rPr lang="nb-NO" sz="2000" dirty="0" smtClean="0"/>
              <a:t>gevinstrealisering</a:t>
            </a:r>
          </a:p>
          <a:p>
            <a:r>
              <a:rPr lang="nb-NO" sz="2000" dirty="0"/>
              <a:t>Effektivisere felles administrative </a:t>
            </a:r>
            <a:r>
              <a:rPr lang="nb-NO" sz="2000" dirty="0" smtClean="0"/>
              <a:t>oppgaver</a:t>
            </a:r>
          </a:p>
          <a:p>
            <a:r>
              <a:rPr lang="nb-NO" sz="2000" dirty="0"/>
              <a:t>Effektiv </a:t>
            </a:r>
            <a:r>
              <a:rPr lang="nb-NO" sz="2000" dirty="0" smtClean="0"/>
              <a:t>møtekultur</a:t>
            </a:r>
          </a:p>
          <a:p>
            <a:r>
              <a:rPr lang="nb-NO" sz="2000" dirty="0"/>
              <a:t>Interkommunalt samarbeid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6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Rådmannens forslag til vedtak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Vedtaket inneholder i prinsippet fire elementer: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nb-NO" dirty="0" smtClean="0"/>
              <a:t>Økonomiske rammer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nb-NO" dirty="0" smtClean="0"/>
              <a:t>Gebyrregulering og eiendomsskatt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nb-NO" dirty="0" smtClean="0"/>
              <a:t>Måltall for økonomisk utvikling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nb-NO" dirty="0" smtClean="0"/>
              <a:t>Føringer for underordnede organ</a:t>
            </a:r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43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8712" y="343354"/>
            <a:ext cx="10515600" cy="1325563"/>
          </a:xfrm>
        </p:spPr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Budsjettbalansen - Resultater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7" name="Plassholder for innhold 6"/>
          <p:cNvSpPr>
            <a:spLocks noGrp="1"/>
          </p:cNvSpPr>
          <p:nvPr>
            <p:ph sz="half" idx="2"/>
          </p:nvPr>
        </p:nvSpPr>
        <p:spPr>
          <a:xfrm>
            <a:off x="531335" y="1668917"/>
            <a:ext cx="4659085" cy="4351338"/>
          </a:xfrm>
        </p:spPr>
        <p:txBody>
          <a:bodyPr>
            <a:normAutofit/>
          </a:bodyPr>
          <a:lstStyle/>
          <a:p>
            <a:r>
              <a:rPr lang="nb-NO" sz="2400" dirty="0" smtClean="0"/>
              <a:t>Kommunedirektøren skal </a:t>
            </a:r>
            <a:r>
              <a:rPr lang="nb-NO" sz="2400" dirty="0"/>
              <a:t>legge frem et forslag til saldert budsjett for perioden. </a:t>
            </a:r>
            <a:endParaRPr lang="nb-NO" sz="2400" dirty="0" smtClean="0"/>
          </a:p>
          <a:p>
            <a:r>
              <a:rPr lang="nb-NO" sz="2400" dirty="0" smtClean="0"/>
              <a:t>Hvert </a:t>
            </a:r>
            <a:r>
              <a:rPr lang="nb-NO" sz="2400" dirty="0"/>
              <a:t>år i perioden er budsjettmessig i balanse. </a:t>
            </a:r>
            <a:endParaRPr lang="nb-NO" sz="2400" dirty="0" smtClean="0"/>
          </a:p>
          <a:p>
            <a:r>
              <a:rPr lang="nb-NO" sz="2400" dirty="0" smtClean="0"/>
              <a:t>Det er </a:t>
            </a:r>
            <a:r>
              <a:rPr lang="nb-NO" sz="2400" dirty="0"/>
              <a:t>forutsatt </a:t>
            </a:r>
            <a:r>
              <a:rPr lang="nb-NO" sz="2400" dirty="0" smtClean="0"/>
              <a:t>bruk </a:t>
            </a:r>
            <a:r>
              <a:rPr lang="nb-NO" sz="2400" dirty="0"/>
              <a:t>av tidligere års fondsavsetninger på </a:t>
            </a:r>
            <a:r>
              <a:rPr lang="nb-NO" sz="2400" dirty="0" smtClean="0"/>
              <a:t>9,2 </a:t>
            </a:r>
            <a:r>
              <a:rPr lang="nb-NO" sz="2400" dirty="0"/>
              <a:t>mill. kroner til </a:t>
            </a:r>
            <a:r>
              <a:rPr lang="nb-NO" sz="2400" dirty="0" smtClean="0"/>
              <a:t>saldering i 2022. </a:t>
            </a:r>
          </a:p>
          <a:p>
            <a:r>
              <a:rPr lang="nb-NO" sz="2400" dirty="0" smtClean="0"/>
              <a:t>Utover i perioden er det overskudd</a:t>
            </a:r>
          </a:p>
          <a:p>
            <a:endParaRPr lang="nb-NO" sz="2400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207380"/>
              </p:ext>
            </p:extLst>
          </p:nvPr>
        </p:nvGraphicFramePr>
        <p:xfrm>
          <a:off x="5774882" y="1668917"/>
          <a:ext cx="6070600" cy="3673106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2197100">
                  <a:extLst>
                    <a:ext uri="{9D8B030D-6E8A-4147-A177-3AD203B41FA5}">
                      <a16:colId xmlns:a16="http://schemas.microsoft.com/office/drawing/2014/main" val="1335661946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832865836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68383978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698922082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66478049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413214357"/>
                    </a:ext>
                  </a:extLst>
                </a:gridCol>
              </a:tblGrid>
              <a:tr h="584889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400" u="none" strike="noStrike" dirty="0">
                          <a:effectLst/>
                        </a:rPr>
                        <a:t>Beløp i mill. kroner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  OB 2021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2023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2024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2025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879262"/>
                  </a:ext>
                </a:extLst>
              </a:tr>
              <a:tr h="29244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Sum inntekter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-1 203,4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-1 245,8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-1 259,6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-1 273,5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-1 285,4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0120633"/>
                  </a:ext>
                </a:extLst>
              </a:tr>
              <a:tr h="29244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Sum utgifter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1 220,7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1 270,5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1 262,0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1 267,9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1 281,9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9218963"/>
                  </a:ext>
                </a:extLst>
              </a:tr>
              <a:tr h="29244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1" u="none" strike="noStrike" dirty="0">
                          <a:effectLst/>
                        </a:rPr>
                        <a:t>Brutto resultat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>
                          <a:effectLst/>
                        </a:rPr>
                        <a:t>17,3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>
                          <a:effectLst/>
                        </a:rPr>
                        <a:t>24,7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2,4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-5,5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-3,5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1665925"/>
                  </a:ext>
                </a:extLst>
              </a:tr>
              <a:tr h="535758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effectLst/>
                        </a:rPr>
                        <a:t>Netto finansutgifter og inntekter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56,6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70,2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84,2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84,2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84,2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3263241"/>
                  </a:ext>
                </a:extLst>
              </a:tr>
              <a:tr h="29244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Motpost avskrivinger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-69,4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-91,1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-96,1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-95,1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-94,2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1768312"/>
                  </a:ext>
                </a:extLst>
              </a:tr>
              <a:tr h="29244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1" u="none" strike="noStrike" dirty="0">
                          <a:effectLst/>
                        </a:rPr>
                        <a:t>Netto resultat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4,4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3,8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-9,5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-16,4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b="1" u="none" strike="noStrike" dirty="0">
                          <a:effectLst/>
                        </a:rPr>
                        <a:t>-13,6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47901"/>
                  </a:ext>
                </a:extLst>
              </a:tr>
              <a:tr h="79778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Sum disponeringer eller dekning av netto driftsresultat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-3,8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9,5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16,4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13,6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4381970"/>
                  </a:ext>
                </a:extLst>
              </a:tr>
              <a:tr h="29244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effectLst/>
                        </a:rPr>
                        <a:t>Årsresultat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0,0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0,0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0,0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0,0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0,0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6517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19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Videre prosess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57575"/>
          </a:xfrm>
          <a:noFill/>
        </p:spPr>
        <p:txBody>
          <a:bodyPr numCol="2">
            <a:normAutofit/>
          </a:bodyPr>
          <a:lstStyle/>
          <a:p>
            <a:r>
              <a:rPr lang="nb-NO" dirty="0"/>
              <a:t>Budsjett/handlingsprogram:</a:t>
            </a:r>
          </a:p>
          <a:p>
            <a:pPr lvl="1"/>
            <a:r>
              <a:rPr lang="nb-NO" dirty="0"/>
              <a:t>08.nov  </a:t>
            </a:r>
            <a:r>
              <a:rPr lang="nb-NO" dirty="0" smtClean="0"/>
              <a:t>Publiserer </a:t>
            </a:r>
            <a:r>
              <a:rPr lang="nb-NO" dirty="0"/>
              <a:t>kommunedirektørens økonomiplan- og budsjettforslag</a:t>
            </a:r>
          </a:p>
          <a:p>
            <a:pPr lvl="1"/>
            <a:r>
              <a:rPr lang="nb-NO" dirty="0"/>
              <a:t>29.nov- 1.des Råd og utvalg</a:t>
            </a:r>
          </a:p>
          <a:p>
            <a:pPr lvl="1"/>
            <a:r>
              <a:rPr lang="nb-NO" dirty="0"/>
              <a:t>02.des  Møte formannskap, innstilling</a:t>
            </a:r>
          </a:p>
          <a:p>
            <a:pPr lvl="1"/>
            <a:r>
              <a:rPr lang="nb-NO" dirty="0"/>
              <a:t>16.des  Møte kommunestyre</a:t>
            </a:r>
          </a:p>
          <a:p>
            <a:r>
              <a:rPr lang="nb-NO" dirty="0"/>
              <a:t>Prosessen er forankret i følgende bestemmelser:</a:t>
            </a:r>
          </a:p>
          <a:p>
            <a:pPr lvl="1"/>
            <a:r>
              <a:rPr lang="nb-NO" dirty="0"/>
              <a:t>Økonomireglement for Bamble kommune.</a:t>
            </a:r>
          </a:p>
          <a:p>
            <a:pPr lvl="1"/>
            <a:r>
              <a:rPr lang="nb-NO" dirty="0"/>
              <a:t>Kommunelovens økonomiregler</a:t>
            </a:r>
          </a:p>
          <a:p>
            <a:pPr lvl="1"/>
            <a:r>
              <a:rPr lang="nb-NO" dirty="0"/>
              <a:t>Forskrift om økonomiplan, årsbudsjett, årsregnskap og årsberetning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31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 smtClean="0"/>
              <a:t>Direktesending på KS.no 9</a:t>
            </a:r>
            <a:r>
              <a:rPr lang="nb-NO" dirty="0"/>
              <a:t>. november </a:t>
            </a:r>
            <a:r>
              <a:rPr lang="nb-NO" dirty="0" err="1"/>
              <a:t>kl</a:t>
            </a:r>
            <a:r>
              <a:rPr lang="nb-NO" dirty="0"/>
              <a:t> 16–17</a:t>
            </a:r>
          </a:p>
          <a:p>
            <a:r>
              <a:rPr lang="nb-NO" dirty="0"/>
              <a:t>Gram vil presentere </a:t>
            </a:r>
            <a:r>
              <a:rPr lang="nb-NO" dirty="0" err="1"/>
              <a:t>tilleggsnummeret</a:t>
            </a:r>
            <a:r>
              <a:rPr lang="nb-NO" dirty="0"/>
              <a:t> til statsbudsjettet </a:t>
            </a:r>
            <a:endParaRPr lang="nb-NO" dirty="0" smtClean="0"/>
          </a:p>
          <a:p>
            <a:r>
              <a:rPr lang="nb-NO" dirty="0" smtClean="0"/>
              <a:t>KS </a:t>
            </a:r>
            <a:r>
              <a:rPr lang="nb-NO" dirty="0"/>
              <a:t>gir kommentarer til regjeringens tilleggsproposisjon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lvl="0"/>
            <a:r>
              <a:rPr lang="nb-NO" sz="4400" kern="1200" dirty="0" smtClean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Budsjettbalansen – Saldering</a:t>
            </a:r>
            <a:endParaRPr lang="nb-NO" sz="4400" kern="1200" dirty="0">
              <a:solidFill>
                <a:schemeClr val="accent5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36880" y="1825625"/>
            <a:ext cx="11132686" cy="4351338"/>
          </a:xfrm>
        </p:spPr>
        <p:txBody>
          <a:bodyPr>
            <a:noAutofit/>
          </a:bodyPr>
          <a:lstStyle/>
          <a:p>
            <a:r>
              <a:rPr lang="nb-NO" sz="2400" dirty="0" smtClean="0"/>
              <a:t>Hovedelementer i endringene fra 2022, driftsrammene</a:t>
            </a:r>
          </a:p>
          <a:p>
            <a:pPr lvl="1"/>
            <a:r>
              <a:rPr lang="nb-NO" baseline="0" dirty="0" smtClean="0"/>
              <a:t>Kostnadene på eksisterende tjenester øker</a:t>
            </a:r>
            <a:r>
              <a:rPr lang="nb-NO" dirty="0"/>
              <a:t>.</a:t>
            </a:r>
            <a:r>
              <a:rPr lang="nb-NO" baseline="0" dirty="0" smtClean="0"/>
              <a:t> Det er satt av buffere på sentrale poster</a:t>
            </a:r>
            <a:r>
              <a:rPr lang="nb-NO" dirty="0" smtClean="0"/>
              <a:t> utover i perioden</a:t>
            </a:r>
            <a:endParaRPr lang="nb-NO" baseline="0" dirty="0" smtClean="0"/>
          </a:p>
          <a:p>
            <a:pPr lvl="1"/>
            <a:r>
              <a:rPr lang="nb-NO" dirty="0" smtClean="0"/>
              <a:t>Innsparinger, effektiviseringer og </a:t>
            </a:r>
            <a:r>
              <a:rPr lang="nb-NO" dirty="0"/>
              <a:t>o</a:t>
            </a:r>
            <a:r>
              <a:rPr lang="nb-NO" dirty="0" smtClean="0"/>
              <a:t>mstilling er forutsatt og må gjennomføres</a:t>
            </a:r>
            <a:endParaRPr lang="nb-NO" baseline="0" dirty="0" smtClean="0"/>
          </a:p>
          <a:p>
            <a:pPr lvl="1"/>
            <a:r>
              <a:rPr lang="nb-NO" dirty="0" smtClean="0"/>
              <a:t>Nye investeringer medfører</a:t>
            </a:r>
            <a:r>
              <a:rPr lang="nb-NO" baseline="0" dirty="0" smtClean="0"/>
              <a:t> økte driftsutgifter både på </a:t>
            </a:r>
            <a:r>
              <a:rPr lang="nb-NO" baseline="0" dirty="0" err="1" smtClean="0"/>
              <a:t>byggdrift</a:t>
            </a:r>
            <a:r>
              <a:rPr lang="nb-NO" baseline="0" dirty="0" smtClean="0"/>
              <a:t> og tjenestedrift, renter og avdrag</a:t>
            </a:r>
          </a:p>
          <a:p>
            <a:endParaRPr lang="nb-NO" sz="2400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25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1114" y="371471"/>
            <a:ext cx="5769429" cy="1325563"/>
          </a:xfrm>
        </p:spPr>
        <p:txBody>
          <a:bodyPr/>
          <a:lstStyle/>
          <a:p>
            <a:pPr lvl="0"/>
            <a:r>
              <a:rPr lang="nb-NO" dirty="0" smtClean="0">
                <a:solidFill>
                  <a:schemeClr val="accent5"/>
                </a:solidFill>
              </a:rPr>
              <a:t>Sentrale inntekter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49956" y="1825625"/>
            <a:ext cx="5251946" cy="4351338"/>
          </a:xfrm>
        </p:spPr>
        <p:txBody>
          <a:bodyPr>
            <a:noAutofit/>
          </a:bodyPr>
          <a:lstStyle/>
          <a:p>
            <a:pPr lvl="0"/>
            <a:r>
              <a:rPr lang="nb-NO" sz="2400" dirty="0" smtClean="0"/>
              <a:t>Skatt og rammetilskudd</a:t>
            </a:r>
          </a:p>
          <a:p>
            <a:pPr lvl="1"/>
            <a:r>
              <a:rPr lang="nb-NO" dirty="0" smtClean="0"/>
              <a:t>Beregnet iht. regjeringens Solbergs forslag til statsbudsjett</a:t>
            </a:r>
          </a:p>
          <a:p>
            <a:pPr lvl="1"/>
            <a:r>
              <a:rPr lang="nb-NO" dirty="0" smtClean="0"/>
              <a:t>Satsninger er videreført til enhetenes rammer</a:t>
            </a:r>
          </a:p>
          <a:p>
            <a:pPr lvl="1"/>
            <a:r>
              <a:rPr lang="nb-NO" dirty="0" smtClean="0"/>
              <a:t>Lagt inn realøkning </a:t>
            </a:r>
            <a:r>
              <a:rPr lang="nb-NO" dirty="0" err="1" smtClean="0"/>
              <a:t>fom</a:t>
            </a:r>
            <a:r>
              <a:rPr lang="nb-NO" dirty="0" smtClean="0"/>
              <a:t> 2023</a:t>
            </a:r>
          </a:p>
          <a:p>
            <a:pPr lvl="0"/>
            <a:r>
              <a:rPr lang="nb-NO" sz="2400" dirty="0" smtClean="0"/>
              <a:t>Eiendomsskatt</a:t>
            </a:r>
          </a:p>
          <a:p>
            <a:pPr lvl="1"/>
            <a:r>
              <a:rPr lang="nb-NO" dirty="0" smtClean="0"/>
              <a:t>Opprinnelig budsjettert inngang 2021 er videreført</a:t>
            </a:r>
          </a:p>
          <a:p>
            <a:pPr lvl="1"/>
            <a:r>
              <a:rPr lang="nb-NO" dirty="0" smtClean="0"/>
              <a:t>Klagebehandling etter </a:t>
            </a:r>
            <a:r>
              <a:rPr lang="nb-NO" dirty="0" err="1" smtClean="0"/>
              <a:t>nytaksering</a:t>
            </a:r>
            <a:r>
              <a:rPr lang="nb-NO" dirty="0" smtClean="0"/>
              <a:t> er ikke ferdig</a:t>
            </a:r>
          </a:p>
          <a:p>
            <a:pPr lvl="1"/>
            <a:r>
              <a:rPr lang="nb-NO" dirty="0" smtClean="0"/>
              <a:t>Kompensasjon i rammetilskuddet for verker og bruk</a:t>
            </a:r>
          </a:p>
          <a:p>
            <a:pPr lvl="1"/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767050"/>
              </p:ext>
            </p:extLst>
          </p:nvPr>
        </p:nvGraphicFramePr>
        <p:xfrm>
          <a:off x="5601902" y="1825625"/>
          <a:ext cx="6047624" cy="3747402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1941074">
                  <a:extLst>
                    <a:ext uri="{9D8B030D-6E8A-4147-A177-3AD203B41FA5}">
                      <a16:colId xmlns:a16="http://schemas.microsoft.com/office/drawing/2014/main" val="1732750346"/>
                    </a:ext>
                  </a:extLst>
                </a:gridCol>
                <a:gridCol w="684425">
                  <a:extLst>
                    <a:ext uri="{9D8B030D-6E8A-4147-A177-3AD203B41FA5}">
                      <a16:colId xmlns:a16="http://schemas.microsoft.com/office/drawing/2014/main" val="921204681"/>
                    </a:ext>
                  </a:extLst>
                </a:gridCol>
                <a:gridCol w="684425">
                  <a:extLst>
                    <a:ext uri="{9D8B030D-6E8A-4147-A177-3AD203B41FA5}">
                      <a16:colId xmlns:a16="http://schemas.microsoft.com/office/drawing/2014/main" val="4150144141"/>
                    </a:ext>
                  </a:extLst>
                </a:gridCol>
                <a:gridCol w="684425">
                  <a:extLst>
                    <a:ext uri="{9D8B030D-6E8A-4147-A177-3AD203B41FA5}">
                      <a16:colId xmlns:a16="http://schemas.microsoft.com/office/drawing/2014/main" val="3161358656"/>
                    </a:ext>
                  </a:extLst>
                </a:gridCol>
                <a:gridCol w="684425">
                  <a:extLst>
                    <a:ext uri="{9D8B030D-6E8A-4147-A177-3AD203B41FA5}">
                      <a16:colId xmlns:a16="http://schemas.microsoft.com/office/drawing/2014/main" val="1392075931"/>
                    </a:ext>
                  </a:extLst>
                </a:gridCol>
                <a:gridCol w="684425">
                  <a:extLst>
                    <a:ext uri="{9D8B030D-6E8A-4147-A177-3AD203B41FA5}">
                      <a16:colId xmlns:a16="http://schemas.microsoft.com/office/drawing/2014/main" val="382276587"/>
                    </a:ext>
                  </a:extLst>
                </a:gridCol>
                <a:gridCol w="684425">
                  <a:extLst>
                    <a:ext uri="{9D8B030D-6E8A-4147-A177-3AD203B41FA5}">
                      <a16:colId xmlns:a16="http://schemas.microsoft.com/office/drawing/2014/main" val="783862771"/>
                    </a:ext>
                  </a:extLst>
                </a:gridCol>
              </a:tblGrid>
              <a:tr h="947270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400" u="none" strike="noStrike" dirty="0">
                          <a:effectLst/>
                        </a:rPr>
                        <a:t>Beløp i mill. kroner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R 2020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OB 2021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2023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2024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2025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1988281"/>
                  </a:ext>
                </a:extLst>
              </a:tr>
              <a:tr h="47363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Inntekts- og formueskatt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-392,5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-412,6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-428,9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-433,1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-437,4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-441,7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5935139"/>
                  </a:ext>
                </a:extLst>
              </a:tr>
              <a:tr h="47363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Rammetilskudd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-392,4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-408,9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-426,1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-437,2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-447,6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-457,4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9126460"/>
                  </a:ext>
                </a:extLst>
              </a:tr>
              <a:tr h="49258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effectLst/>
                        </a:rPr>
                        <a:t>Eiendomsskatt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-73,2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-79,5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-77,3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-73,6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-69,9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-66,2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8831061"/>
                  </a:ext>
                </a:extLst>
              </a:tr>
              <a:tr h="8677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effectLst/>
                        </a:rPr>
                        <a:t>Andre generelle driftsinntekter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-3,6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3903337"/>
                  </a:ext>
                </a:extLst>
              </a:tr>
              <a:tr h="49258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Sum sentrale inntekter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-861,7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-903,8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-935,2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-946,7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-957,7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-968,0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3240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94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Sentrale utgifter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9460832" cy="4351338"/>
          </a:xfrm>
        </p:spPr>
        <p:txBody>
          <a:bodyPr>
            <a:noAutofit/>
          </a:bodyPr>
          <a:lstStyle/>
          <a:p>
            <a:r>
              <a:rPr lang="nb-NO" sz="2400" dirty="0" smtClean="0"/>
              <a:t>Sentral </a:t>
            </a:r>
            <a:r>
              <a:rPr lang="nb-NO" sz="2400" dirty="0"/>
              <a:t>lønnspott på totalt 20,3 mill. </a:t>
            </a:r>
            <a:r>
              <a:rPr lang="nb-NO" sz="2400" dirty="0" smtClean="0"/>
              <a:t>kroner</a:t>
            </a:r>
            <a:endParaRPr lang="nb-NO" sz="2400" dirty="0"/>
          </a:p>
          <a:p>
            <a:r>
              <a:rPr lang="nb-NO" sz="2400" dirty="0" smtClean="0"/>
              <a:t>Sentral </a:t>
            </a:r>
            <a:r>
              <a:rPr lang="nb-NO" sz="2400" dirty="0"/>
              <a:t>pott for frikjøp tillitsvalgte på 1,9 mill. </a:t>
            </a:r>
            <a:r>
              <a:rPr lang="nb-NO" sz="2400" dirty="0" smtClean="0"/>
              <a:t>kroner</a:t>
            </a:r>
            <a:endParaRPr lang="nb-NO" sz="2400" dirty="0"/>
          </a:p>
          <a:p>
            <a:r>
              <a:rPr lang="nb-NO" sz="2400" dirty="0" smtClean="0"/>
              <a:t>3,9 </a:t>
            </a:r>
            <a:r>
              <a:rPr lang="nb-NO" sz="2400" dirty="0"/>
              <a:t>mill. kroner i driftsregnskapet til sentrale pensjonsutgifter. </a:t>
            </a:r>
          </a:p>
          <a:p>
            <a:r>
              <a:rPr lang="nb-NO" sz="2400" dirty="0" smtClean="0"/>
              <a:t>-8 </a:t>
            </a:r>
            <a:r>
              <a:rPr lang="nb-NO" sz="2400" dirty="0"/>
              <a:t>mill. kroner </a:t>
            </a:r>
            <a:r>
              <a:rPr lang="nb-NO" sz="2400" dirty="0" smtClean="0"/>
              <a:t>som skal </a:t>
            </a:r>
            <a:r>
              <a:rPr lang="nb-NO" sz="2400" dirty="0"/>
              <a:t>fordeles </a:t>
            </a:r>
            <a:r>
              <a:rPr lang="nb-NO" sz="2400" dirty="0" smtClean="0"/>
              <a:t>enhetenes for å </a:t>
            </a:r>
            <a:r>
              <a:rPr lang="nb-NO" sz="2400" dirty="0" err="1" smtClean="0"/>
              <a:t>nivilere</a:t>
            </a:r>
            <a:r>
              <a:rPr lang="nb-NO" sz="2400" dirty="0" smtClean="0"/>
              <a:t> </a:t>
            </a:r>
            <a:r>
              <a:rPr lang="nb-NO" sz="2400" dirty="0"/>
              <a:t>driftsrammen </a:t>
            </a:r>
            <a:endParaRPr lang="nb-NO" sz="2400" dirty="0" smtClean="0"/>
          </a:p>
          <a:p>
            <a:r>
              <a:rPr lang="nb-NO" sz="2400" dirty="0" smtClean="0"/>
              <a:t>F.o.m</a:t>
            </a:r>
            <a:r>
              <a:rPr lang="nb-NO" sz="2400" dirty="0"/>
              <a:t>. 2023 er det avsatt udisponert 8,5 mill. kroner årlig av forventet realvekst i frie inntekter, </a:t>
            </a:r>
            <a:endParaRPr lang="nb-NO" sz="2400" dirty="0" smtClean="0"/>
          </a:p>
          <a:p>
            <a:r>
              <a:rPr lang="nb-NO" sz="2400" dirty="0" smtClean="0"/>
              <a:t>F.o.m</a:t>
            </a:r>
            <a:r>
              <a:rPr lang="nb-NO" sz="2400" dirty="0"/>
              <a:t>. 2023 er det også avsatt 5 mill. kroner årlig for å dekke uforutsett kostnadsvekst i eksisterende tjenester. </a:t>
            </a:r>
          </a:p>
          <a:p>
            <a:pPr lvl="1"/>
            <a:endParaRPr lang="nb-NO" dirty="0">
              <a:solidFill>
                <a:srgbClr val="FF0000"/>
              </a:solidFill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23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Finansinntekter og -utgifter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825625"/>
            <a:ext cx="4648200" cy="4351338"/>
          </a:xfrm>
        </p:spPr>
        <p:txBody>
          <a:bodyPr>
            <a:noAutofit/>
          </a:bodyPr>
          <a:lstStyle/>
          <a:p>
            <a:pPr lvl="0"/>
            <a:r>
              <a:rPr lang="nb-NO" sz="2400" dirty="0" smtClean="0"/>
              <a:t>Renteinntekter og utbytte</a:t>
            </a:r>
          </a:p>
          <a:p>
            <a:pPr lvl="1"/>
            <a:r>
              <a:rPr lang="nb-NO" dirty="0" smtClean="0"/>
              <a:t>Skagerak  med 11,9 mill.kroner i 2022 og utover i perioden som tidligere, 7,9 mill. kroner</a:t>
            </a:r>
          </a:p>
          <a:p>
            <a:pPr lvl="0"/>
            <a:r>
              <a:rPr lang="nb-NO" sz="2400" dirty="0" smtClean="0"/>
              <a:t>Avdrag og renter</a:t>
            </a:r>
          </a:p>
          <a:p>
            <a:pPr lvl="1"/>
            <a:r>
              <a:rPr lang="nb-NO" dirty="0" smtClean="0"/>
              <a:t>Beregnet iht. gjeldende renteavtaler og prognose for </a:t>
            </a:r>
            <a:r>
              <a:rPr lang="nb-NO" dirty="0" err="1" smtClean="0"/>
              <a:t>rentutvikling</a:t>
            </a:r>
            <a:r>
              <a:rPr lang="nb-NO" dirty="0" smtClean="0"/>
              <a:t> i perioden</a:t>
            </a:r>
          </a:p>
          <a:p>
            <a:pPr lvl="1"/>
            <a:r>
              <a:rPr lang="nb-NO" dirty="0" smtClean="0"/>
              <a:t>Minimumsavdrag er brukt</a:t>
            </a:r>
          </a:p>
          <a:p>
            <a:pPr lvl="0"/>
            <a:r>
              <a:rPr lang="nb-NO" sz="2400" dirty="0" smtClean="0"/>
              <a:t>Gevinst finansplasseringene</a:t>
            </a:r>
          </a:p>
          <a:p>
            <a:pPr lvl="1"/>
            <a:r>
              <a:rPr lang="nb-NO" dirty="0" smtClean="0"/>
              <a:t>3,5% av porteføljen er beregnet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640476"/>
              </p:ext>
            </p:extLst>
          </p:nvPr>
        </p:nvGraphicFramePr>
        <p:xfrm>
          <a:off x="5486399" y="1825625"/>
          <a:ext cx="6082430" cy="3751275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1952246">
                  <a:extLst>
                    <a:ext uri="{9D8B030D-6E8A-4147-A177-3AD203B41FA5}">
                      <a16:colId xmlns:a16="http://schemas.microsoft.com/office/drawing/2014/main" val="2129756444"/>
                    </a:ext>
                  </a:extLst>
                </a:gridCol>
                <a:gridCol w="688364">
                  <a:extLst>
                    <a:ext uri="{9D8B030D-6E8A-4147-A177-3AD203B41FA5}">
                      <a16:colId xmlns:a16="http://schemas.microsoft.com/office/drawing/2014/main" val="4134977467"/>
                    </a:ext>
                  </a:extLst>
                </a:gridCol>
                <a:gridCol w="688364">
                  <a:extLst>
                    <a:ext uri="{9D8B030D-6E8A-4147-A177-3AD203B41FA5}">
                      <a16:colId xmlns:a16="http://schemas.microsoft.com/office/drawing/2014/main" val="4078588102"/>
                    </a:ext>
                  </a:extLst>
                </a:gridCol>
                <a:gridCol w="688364">
                  <a:extLst>
                    <a:ext uri="{9D8B030D-6E8A-4147-A177-3AD203B41FA5}">
                      <a16:colId xmlns:a16="http://schemas.microsoft.com/office/drawing/2014/main" val="841942320"/>
                    </a:ext>
                  </a:extLst>
                </a:gridCol>
                <a:gridCol w="688364">
                  <a:extLst>
                    <a:ext uri="{9D8B030D-6E8A-4147-A177-3AD203B41FA5}">
                      <a16:colId xmlns:a16="http://schemas.microsoft.com/office/drawing/2014/main" val="2958527163"/>
                    </a:ext>
                  </a:extLst>
                </a:gridCol>
                <a:gridCol w="688364">
                  <a:extLst>
                    <a:ext uri="{9D8B030D-6E8A-4147-A177-3AD203B41FA5}">
                      <a16:colId xmlns:a16="http://schemas.microsoft.com/office/drawing/2014/main" val="723373583"/>
                    </a:ext>
                  </a:extLst>
                </a:gridCol>
                <a:gridCol w="688364">
                  <a:extLst>
                    <a:ext uri="{9D8B030D-6E8A-4147-A177-3AD203B41FA5}">
                      <a16:colId xmlns:a16="http://schemas.microsoft.com/office/drawing/2014/main" val="1532138654"/>
                    </a:ext>
                  </a:extLst>
                </a:gridCol>
              </a:tblGrid>
              <a:tr h="641902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400" u="none" strike="noStrike">
                          <a:effectLst/>
                        </a:rPr>
                        <a:t>Beløp i mill. kroner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R 2020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OB 2021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2023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2024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2025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9173129"/>
                  </a:ext>
                </a:extLst>
              </a:tr>
              <a:tr h="64190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Renteinntekter og utbytte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-17,6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-15,7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-20,9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-18,5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-19,5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-20,1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8616376"/>
                  </a:ext>
                </a:extLst>
              </a:tr>
              <a:tr h="64190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Renteutgifter, provisjoner og andre finansutgifter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84,3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100,5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112,1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113,1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113,8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2880056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Gevinst finansielle instrumenter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-23,8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-12,0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-9,5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1721602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Netto finansinntekter/finansutgifter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-40,9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56,6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70,2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84,2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84,2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84,2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0700315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Finansutgifter i tjenesteområdene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72,5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0,0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44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19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Fond</a:t>
            </a:r>
            <a:endParaRPr lang="nb-NO" dirty="0">
              <a:solidFill>
                <a:schemeClr val="accent5"/>
              </a:solidFill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type="body" idx="4294967295"/>
          </p:nvPr>
        </p:nvSpPr>
        <p:spPr>
          <a:xfrm>
            <a:off x="725714" y="1825624"/>
            <a:ext cx="6110512" cy="4547879"/>
          </a:xfrm>
        </p:spPr>
        <p:txBody>
          <a:bodyPr>
            <a:noAutofit/>
          </a:bodyPr>
          <a:lstStyle/>
          <a:p>
            <a:r>
              <a:rPr lang="nb-NO" sz="2400" dirty="0"/>
              <a:t>Pr. 01.november 2021 er det totalt 237,9 mill. kroner i driftsfond </a:t>
            </a:r>
            <a:endParaRPr lang="nb-NO" sz="2400" dirty="0" smtClean="0"/>
          </a:p>
          <a:p>
            <a:pPr lvl="1"/>
            <a:r>
              <a:rPr lang="nb-NO" sz="1800" dirty="0" smtClean="0"/>
              <a:t>28,8</a:t>
            </a:r>
            <a:r>
              <a:rPr lang="nb-NO" sz="1800" dirty="0"/>
              <a:t> var bundne </a:t>
            </a:r>
            <a:r>
              <a:rPr lang="nb-NO" sz="1800" dirty="0" smtClean="0"/>
              <a:t>driftsfond</a:t>
            </a:r>
          </a:p>
          <a:p>
            <a:pPr lvl="1"/>
            <a:r>
              <a:rPr lang="nb-NO" sz="1800" dirty="0" smtClean="0"/>
              <a:t>209,1</a:t>
            </a:r>
            <a:r>
              <a:rPr lang="nb-NO" sz="1800" dirty="0"/>
              <a:t> var ubundne driftsfond (disposisjonsfond). </a:t>
            </a:r>
            <a:r>
              <a:rPr lang="nb-NO" sz="1800" dirty="0" smtClean="0"/>
              <a:t> Politiske </a:t>
            </a:r>
            <a:r>
              <a:rPr lang="nb-NO" sz="1800" dirty="0"/>
              <a:t>vedtak på 115,7 mill. kroner. </a:t>
            </a:r>
            <a:endParaRPr lang="nb-NO" sz="1800" dirty="0" smtClean="0"/>
          </a:p>
          <a:p>
            <a:r>
              <a:rPr lang="nb-NO" sz="2400" dirty="0"/>
              <a:t>Fellesfondene </a:t>
            </a:r>
            <a:r>
              <a:rPr lang="nb-NO" sz="2400" dirty="0" smtClean="0"/>
              <a:t>90,3 </a:t>
            </a:r>
            <a:r>
              <a:rPr lang="nb-NO" sz="2400" dirty="0"/>
              <a:t>mill. kroner. Dersom overskuddet på 12,0 mill. kroner fra </a:t>
            </a:r>
            <a:r>
              <a:rPr lang="nb-NO" sz="2400" dirty="0" smtClean="0"/>
              <a:t>2.tertial avsettes, </a:t>
            </a:r>
            <a:r>
              <a:rPr lang="nb-NO" sz="2400" dirty="0"/>
              <a:t>økes dette til 20,0 mill. kroner.</a:t>
            </a:r>
          </a:p>
          <a:p>
            <a:r>
              <a:rPr lang="nb-NO" sz="2400" dirty="0" smtClean="0"/>
              <a:t>3,4 </a:t>
            </a:r>
            <a:r>
              <a:rPr lang="nb-NO" sz="2400" dirty="0"/>
              <a:t>mill. kroner årlig </a:t>
            </a:r>
            <a:r>
              <a:rPr lang="nb-NO" sz="2400" dirty="0" smtClean="0"/>
              <a:t>langsiktig kapital</a:t>
            </a:r>
          </a:p>
          <a:p>
            <a:r>
              <a:rPr lang="nb-NO" sz="2400" dirty="0" smtClean="0"/>
              <a:t>Utover salderingen (15,6 mill. kroner)er </a:t>
            </a:r>
            <a:r>
              <a:rPr lang="nb-NO" sz="2400" dirty="0"/>
              <a:t>det ikke forutsatt </a:t>
            </a:r>
            <a:r>
              <a:rPr lang="nb-NO" sz="2400" dirty="0" smtClean="0"/>
              <a:t>sentrale fondsdisponeringer. </a:t>
            </a:r>
            <a:endParaRPr lang="nb-NO" sz="2400" dirty="0"/>
          </a:p>
          <a:p>
            <a:endParaRPr lang="nb-NO" sz="2400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645779"/>
              </p:ext>
            </p:extLst>
          </p:nvPr>
        </p:nvGraphicFramePr>
        <p:xfrm>
          <a:off x="6836226" y="1690688"/>
          <a:ext cx="4762092" cy="4127463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1528464">
                  <a:extLst>
                    <a:ext uri="{9D8B030D-6E8A-4147-A177-3AD203B41FA5}">
                      <a16:colId xmlns:a16="http://schemas.microsoft.com/office/drawing/2014/main" val="1039667522"/>
                    </a:ext>
                  </a:extLst>
                </a:gridCol>
                <a:gridCol w="538938">
                  <a:extLst>
                    <a:ext uri="{9D8B030D-6E8A-4147-A177-3AD203B41FA5}">
                      <a16:colId xmlns:a16="http://schemas.microsoft.com/office/drawing/2014/main" val="2122976791"/>
                    </a:ext>
                  </a:extLst>
                </a:gridCol>
                <a:gridCol w="538938">
                  <a:extLst>
                    <a:ext uri="{9D8B030D-6E8A-4147-A177-3AD203B41FA5}">
                      <a16:colId xmlns:a16="http://schemas.microsoft.com/office/drawing/2014/main" val="1984441063"/>
                    </a:ext>
                  </a:extLst>
                </a:gridCol>
                <a:gridCol w="538938">
                  <a:extLst>
                    <a:ext uri="{9D8B030D-6E8A-4147-A177-3AD203B41FA5}">
                      <a16:colId xmlns:a16="http://schemas.microsoft.com/office/drawing/2014/main" val="1193595571"/>
                    </a:ext>
                  </a:extLst>
                </a:gridCol>
                <a:gridCol w="538938">
                  <a:extLst>
                    <a:ext uri="{9D8B030D-6E8A-4147-A177-3AD203B41FA5}">
                      <a16:colId xmlns:a16="http://schemas.microsoft.com/office/drawing/2014/main" val="1918004209"/>
                    </a:ext>
                  </a:extLst>
                </a:gridCol>
                <a:gridCol w="538938">
                  <a:extLst>
                    <a:ext uri="{9D8B030D-6E8A-4147-A177-3AD203B41FA5}">
                      <a16:colId xmlns:a16="http://schemas.microsoft.com/office/drawing/2014/main" val="1890362926"/>
                    </a:ext>
                  </a:extLst>
                </a:gridCol>
                <a:gridCol w="538938">
                  <a:extLst>
                    <a:ext uri="{9D8B030D-6E8A-4147-A177-3AD203B41FA5}">
                      <a16:colId xmlns:a16="http://schemas.microsoft.com/office/drawing/2014/main" val="1336112205"/>
                    </a:ext>
                  </a:extLst>
                </a:gridCol>
              </a:tblGrid>
              <a:tr h="713810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400" u="none" strike="noStrike" dirty="0">
                          <a:effectLst/>
                        </a:rPr>
                        <a:t>Beløp i mill. kroner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R 2020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OB 2021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2023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2024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2025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5116576"/>
                  </a:ext>
                </a:extLst>
              </a:tr>
              <a:tr h="35690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Til ubundne avsetninger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43,4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4,3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7072169"/>
                  </a:ext>
                </a:extLst>
              </a:tr>
              <a:tr h="35690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effectLst/>
                        </a:rPr>
                        <a:t>Bruk av ubundne avsetninger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-32,6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-12,5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4791563"/>
                  </a:ext>
                </a:extLst>
              </a:tr>
              <a:tr h="713810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Saldering, generell bruk og avsetning Driftsfondet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-9,2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5,2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10,9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8,7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337329"/>
                  </a:ext>
                </a:extLst>
              </a:tr>
              <a:tr h="37118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Netto avsetninger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10,8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-8,3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-5,8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8,6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14,3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12,1</a:t>
                      </a:r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5296555"/>
                  </a:ext>
                </a:extLst>
              </a:tr>
              <a:tr h="108499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Netto avsetninger og årsoppgjørsdisposisjoner i tjenesteområdene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0,6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-0,8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-0,7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-1,3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310222"/>
                  </a:ext>
                </a:extLst>
              </a:tr>
              <a:tr h="371181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Totale avsetninger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22,2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-7,6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-6,6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6,7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13,6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10,7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896094"/>
                  </a:ext>
                </a:extLst>
              </a:tr>
            </a:tbl>
          </a:graphicData>
        </a:graphic>
      </p:graphicFrame>
      <p:pic>
        <p:nvPicPr>
          <p:cNvPr id="7" name="Bil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83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Enhetenes rammer</a:t>
            </a:r>
            <a:endParaRPr lang="nb-NO" dirty="0">
              <a:solidFill>
                <a:schemeClr val="accent5"/>
              </a:solidFill>
            </a:endParaRP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553719" y="1718772"/>
            <a:ext cx="4977837" cy="4351338"/>
          </a:xfrm>
        </p:spPr>
        <p:txBody>
          <a:bodyPr>
            <a:normAutofit/>
          </a:bodyPr>
          <a:lstStyle/>
          <a:p>
            <a:r>
              <a:rPr lang="nb-NO" sz="2400" dirty="0"/>
              <a:t>Rammene er justert med</a:t>
            </a:r>
          </a:p>
          <a:p>
            <a:pPr lvl="1"/>
            <a:r>
              <a:rPr lang="nb-NO" dirty="0"/>
              <a:t>Lønns- og </a:t>
            </a:r>
            <a:r>
              <a:rPr lang="nb-NO" dirty="0" smtClean="0"/>
              <a:t>prisjustering</a:t>
            </a:r>
          </a:p>
          <a:p>
            <a:pPr lvl="1"/>
            <a:r>
              <a:rPr lang="nb-NO" dirty="0" smtClean="0"/>
              <a:t>Endringer som følge av statsbudsjettet</a:t>
            </a:r>
            <a:endParaRPr lang="nb-NO" dirty="0"/>
          </a:p>
          <a:p>
            <a:pPr lvl="1"/>
            <a:r>
              <a:rPr lang="nb-NO" dirty="0"/>
              <a:t>Kostnadsøkninger enkeltsaker</a:t>
            </a:r>
          </a:p>
          <a:p>
            <a:pPr lvl="1"/>
            <a:r>
              <a:rPr lang="nb-NO" dirty="0"/>
              <a:t>Nye tiltak, investeringer</a:t>
            </a:r>
          </a:p>
          <a:p>
            <a:pPr lvl="1"/>
            <a:r>
              <a:rPr lang="nb-NO" dirty="0"/>
              <a:t>Omstilling, innsparing, og effektivisering</a:t>
            </a:r>
          </a:p>
          <a:p>
            <a:endParaRPr lang="nb-NO" sz="2400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590921"/>
              </p:ext>
            </p:extLst>
          </p:nvPr>
        </p:nvGraphicFramePr>
        <p:xfrm>
          <a:off x="5977290" y="1718772"/>
          <a:ext cx="5630042" cy="3786880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1807046">
                  <a:extLst>
                    <a:ext uri="{9D8B030D-6E8A-4147-A177-3AD203B41FA5}">
                      <a16:colId xmlns:a16="http://schemas.microsoft.com/office/drawing/2014/main" val="3759779451"/>
                    </a:ext>
                  </a:extLst>
                </a:gridCol>
                <a:gridCol w="637166">
                  <a:extLst>
                    <a:ext uri="{9D8B030D-6E8A-4147-A177-3AD203B41FA5}">
                      <a16:colId xmlns:a16="http://schemas.microsoft.com/office/drawing/2014/main" val="4125784407"/>
                    </a:ext>
                  </a:extLst>
                </a:gridCol>
                <a:gridCol w="637166">
                  <a:extLst>
                    <a:ext uri="{9D8B030D-6E8A-4147-A177-3AD203B41FA5}">
                      <a16:colId xmlns:a16="http://schemas.microsoft.com/office/drawing/2014/main" val="1740813442"/>
                    </a:ext>
                  </a:extLst>
                </a:gridCol>
                <a:gridCol w="637166">
                  <a:extLst>
                    <a:ext uri="{9D8B030D-6E8A-4147-A177-3AD203B41FA5}">
                      <a16:colId xmlns:a16="http://schemas.microsoft.com/office/drawing/2014/main" val="1425470062"/>
                    </a:ext>
                  </a:extLst>
                </a:gridCol>
                <a:gridCol w="637166">
                  <a:extLst>
                    <a:ext uri="{9D8B030D-6E8A-4147-A177-3AD203B41FA5}">
                      <a16:colId xmlns:a16="http://schemas.microsoft.com/office/drawing/2014/main" val="1063560409"/>
                    </a:ext>
                  </a:extLst>
                </a:gridCol>
                <a:gridCol w="637166">
                  <a:extLst>
                    <a:ext uri="{9D8B030D-6E8A-4147-A177-3AD203B41FA5}">
                      <a16:colId xmlns:a16="http://schemas.microsoft.com/office/drawing/2014/main" val="3745431793"/>
                    </a:ext>
                  </a:extLst>
                </a:gridCol>
                <a:gridCol w="637166">
                  <a:extLst>
                    <a:ext uri="{9D8B030D-6E8A-4147-A177-3AD203B41FA5}">
                      <a16:colId xmlns:a16="http://schemas.microsoft.com/office/drawing/2014/main" val="3342190711"/>
                    </a:ext>
                  </a:extLst>
                </a:gridCol>
              </a:tblGrid>
              <a:tr h="710217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400" u="none" strike="noStrike" dirty="0">
                          <a:effectLst/>
                        </a:rPr>
                        <a:t>Beløp i mill. kroner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R 2020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OB 2021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2023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2024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2025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0718911"/>
                  </a:ext>
                </a:extLst>
              </a:tr>
              <a:tr h="35510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Samfunn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84,7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68,7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65,7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59,3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62,2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59,0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6108533"/>
                  </a:ext>
                </a:extLst>
              </a:tr>
              <a:tr h="35510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Oppvekst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303,9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303,3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316,9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307,9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298,4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289,8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1946649"/>
                  </a:ext>
                </a:extLst>
              </a:tr>
              <a:tr h="35510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Velferd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367,4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366,3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376,2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363,4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363,8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376,9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1869219"/>
                  </a:ext>
                </a:extLst>
              </a:tr>
              <a:tr h="35510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Kommunedirektør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84,5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85,4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86,8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84,7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82,7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80,7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8331908"/>
                  </a:ext>
                </a:extLst>
              </a:tr>
              <a:tr h="35510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Folkevalgte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7,8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7,0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6,7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6,5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1624694"/>
                  </a:ext>
                </a:extLst>
              </a:tr>
              <a:tr h="65055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Finansiering og sentrale poster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54,3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23,8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18,2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31,8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45,4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59,0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6377545"/>
                  </a:ext>
                </a:extLst>
              </a:tr>
              <a:tr h="650559"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>
                          <a:effectLst/>
                        </a:rPr>
                        <a:t>Driftsutgifter per tjenesteområde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901,5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855,5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870,8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854,0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>
                          <a:effectLst/>
                        </a:rPr>
                        <a:t>859,2</a:t>
                      </a:r>
                      <a:endParaRPr lang="nb-NO" sz="1400" b="1" i="0" u="none" strike="noStrike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400" u="none" strike="noStrike" dirty="0">
                          <a:effectLst/>
                        </a:rPr>
                        <a:t>871,8</a:t>
                      </a:r>
                      <a:endParaRPr lang="nb-NO" sz="1400" b="1" i="0" u="none" strike="noStrike" dirty="0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8913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81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nb-NO" dirty="0"/>
              <a:t>Effekt av tariffoppgjør og endringer i avlønning, totalt 27,1 mill. kroner</a:t>
            </a:r>
          </a:p>
          <a:p>
            <a:pPr lvl="0"/>
            <a:r>
              <a:rPr lang="nb-NO" dirty="0"/>
              <a:t>Prisregulering av driftsutgifter, 1,3%, og -inntekter, 1,4%, for 2022. Totalt 4,5 mill. kroner inkl. unntak</a:t>
            </a:r>
          </a:p>
          <a:p>
            <a:pPr lvl="0"/>
            <a:r>
              <a:rPr lang="nb-NO" dirty="0"/>
              <a:t>Endringer vedtatt i økonomiplan 2021-2024, utgjør en reduksjon på 3,8 mill. kroner</a:t>
            </a:r>
          </a:p>
          <a:p>
            <a:pPr lvl="0"/>
            <a:r>
              <a:rPr lang="nb-NO" dirty="0"/>
              <a:t>Vesentlige feilbudsjetteringer, endringer i inntekter og utgifter i eksisterende tjenester, reduksjon på 0,5 mill. kroner</a:t>
            </a:r>
          </a:p>
          <a:p>
            <a:pPr lvl="0"/>
            <a:r>
              <a:rPr lang="nb-NO" dirty="0"/>
              <a:t>Driftskonsekvensene av nye investeringer/tiltak og vedtatte tiltak, utgjør en reduksjon på rundt 3 mill. kroner.</a:t>
            </a:r>
          </a:p>
          <a:p>
            <a:pPr lvl="0"/>
            <a:r>
              <a:rPr lang="nb-NO" dirty="0"/>
              <a:t>Endringer i oppgaver og finansiering i regjeringens forslag til statsbudsjettet, totalt 8,3 mill. kroner</a:t>
            </a:r>
          </a:p>
          <a:p>
            <a:pPr lvl="0"/>
            <a:r>
              <a:rPr lang="nb-NO" dirty="0"/>
              <a:t>Innsparingstiltak som er fordelt ut på enhetene utgjør 13,6 mill. kroner i 2022 og 75,1 mill. kroner f.o.m. </a:t>
            </a:r>
            <a:r>
              <a:rPr lang="nb-NO" dirty="0" smtClean="0"/>
              <a:t>2025</a:t>
            </a:r>
            <a:endParaRPr lang="nb-NO" dirty="0"/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274" y="5933847"/>
            <a:ext cx="1872208" cy="650072"/>
          </a:xfrm>
          <a:prstGeom prst="rect">
            <a:avLst/>
          </a:prstGeom>
        </p:spPr>
      </p:pic>
      <p:sp>
        <p:nvSpPr>
          <p:cNvPr id="5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5"/>
                </a:solidFill>
              </a:rPr>
              <a:t>Enhetenes rammer</a:t>
            </a:r>
            <a:endParaRPr lang="nb-NO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3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5841</TotalTime>
  <Words>2173</Words>
  <Application>Microsoft Office PowerPoint</Application>
  <PresentationFormat>Widescreen</PresentationFormat>
  <Paragraphs>760</Paragraphs>
  <Slides>21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Office-tema</vt:lpstr>
      <vt:lpstr>Økonomiske rammer  og utvikling  2022-2025</vt:lpstr>
      <vt:lpstr>Budsjettbalansen - Resultater</vt:lpstr>
      <vt:lpstr>Budsjettbalansen – Saldering</vt:lpstr>
      <vt:lpstr>Sentrale inntekter</vt:lpstr>
      <vt:lpstr>Sentrale utgifter</vt:lpstr>
      <vt:lpstr>Finansinntekter og -utgifter</vt:lpstr>
      <vt:lpstr>Fond</vt:lpstr>
      <vt:lpstr>Enhetenes rammer</vt:lpstr>
      <vt:lpstr>Enhetenes rammer</vt:lpstr>
      <vt:lpstr>Investeringer</vt:lpstr>
      <vt:lpstr>Investeringer</vt:lpstr>
      <vt:lpstr>Nøkkeltall - Netto driftsutgifter</vt:lpstr>
      <vt:lpstr>Nøkkeltall – Disposisjonsfond</vt:lpstr>
      <vt:lpstr>Nøkkeltall - Langsiktig lånegjeld</vt:lpstr>
      <vt:lpstr>Nøkkeltall - Netto finansutgifter</vt:lpstr>
      <vt:lpstr>Risikoområder i budsjettet</vt:lpstr>
      <vt:lpstr>Ønska tiltak</vt:lpstr>
      <vt:lpstr>Alternative innsparinger, må utredes videre</vt:lpstr>
      <vt:lpstr>Rådmannens forslag til vedtak</vt:lpstr>
      <vt:lpstr>Videre prosess</vt:lpstr>
      <vt:lpstr>PowerPoint-presentasjon</vt:lpstr>
    </vt:vector>
  </TitlesOfParts>
  <Company>Bamble, Siljan og Skien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Geir</dc:title>
  <dc:creator>Gunn Ellen Berg</dc:creator>
  <cp:lastModifiedBy>Gunn Ellen Berg</cp:lastModifiedBy>
  <cp:revision>27</cp:revision>
  <dcterms:created xsi:type="dcterms:W3CDTF">2021-11-03T10:28:07Z</dcterms:created>
  <dcterms:modified xsi:type="dcterms:W3CDTF">2021-11-08T08:18:01Z</dcterms:modified>
</cp:coreProperties>
</file>