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6" r:id="rId2"/>
    <p:sldId id="358" r:id="rId3"/>
    <p:sldId id="346" r:id="rId4"/>
    <p:sldId id="350" r:id="rId5"/>
    <p:sldId id="386" r:id="rId6"/>
    <p:sldId id="387" r:id="rId7"/>
    <p:sldId id="385" r:id="rId8"/>
    <p:sldId id="349" r:id="rId9"/>
    <p:sldId id="344" r:id="rId10"/>
    <p:sldId id="381" r:id="rId11"/>
    <p:sldId id="383" r:id="rId12"/>
    <p:sldId id="378" r:id="rId13"/>
  </p:sldIdLst>
  <p:sldSz cx="9144000" cy="5715000" type="screen16x10"/>
  <p:notesSz cx="7099300" cy="10234613"/>
  <p:defaultTextStyle>
    <a:defPPr>
      <a:defRPr lang="nn-NO"/>
    </a:defPPr>
    <a:lvl1pPr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3429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6858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0287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3716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6A"/>
    <a:srgbClr val="C6D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6709" autoAdjust="0"/>
  </p:normalViewPr>
  <p:slideViewPr>
    <p:cSldViewPr snapToGrid="0" snapToObjects="1">
      <p:cViewPr>
        <p:scale>
          <a:sx n="150" d="100"/>
          <a:sy n="150" d="100"/>
        </p:scale>
        <p:origin x="396" y="-252"/>
      </p:cViewPr>
      <p:guideLst>
        <p:guide orient="horz" pos="180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028"/>
    </p:cViewPr>
  </p:sorterViewPr>
  <p:notesViewPr>
    <p:cSldViewPr snapToGrid="0" snapToObjects="1">
      <p:cViewPr>
        <p:scale>
          <a:sx n="66" d="100"/>
          <a:sy n="66" d="100"/>
        </p:scale>
        <p:origin x="4242" y="4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April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'Ark1'!$B$20</c:f>
              <c:strCache>
                <c:ptCount val="1"/>
                <c:pt idx="0">
                  <c:v>Hittil i fjor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'Ark1'!$A$21:$A$22</c:f>
              <c:strCache>
                <c:ptCount val="2"/>
                <c:pt idx="0">
                  <c:v>Korttid</c:v>
                </c:pt>
                <c:pt idx="1">
                  <c:v>Langtid</c:v>
                </c:pt>
              </c:strCache>
            </c:strRef>
          </c:cat>
          <c:val>
            <c:numRef>
              <c:f>'Ark1'!$B$21:$B$22</c:f>
              <c:numCache>
                <c:formatCode>0.00%</c:formatCode>
                <c:ptCount val="2"/>
                <c:pt idx="0">
                  <c:v>2.4400000000000002E-2</c:v>
                </c:pt>
                <c:pt idx="1">
                  <c:v>6.3100000000000003E-2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5-4239-ADF9-C54F1F9C6036}"/>
            </c:ext>
          </c:extLst>
        </c:ser>
        <c:ser>
          <c:idx val="1"/>
          <c:order val="1"/>
          <c:tx>
            <c:strRef>
              <c:f>'Ark1'!$C$20</c:f>
              <c:strCache>
                <c:ptCount val="1"/>
                <c:pt idx="0">
                  <c:v>Hittil i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957357638451934E-2"/>
                  <c:y val="3.9447731755423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F5-4239-ADF9-C54F1F9C6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'Ark1'!$A$21:$A$22</c:f>
              <c:strCache>
                <c:ptCount val="2"/>
                <c:pt idx="0">
                  <c:v>Korttid</c:v>
                </c:pt>
                <c:pt idx="1">
                  <c:v>Langtid</c:v>
                </c:pt>
              </c:strCache>
            </c:strRef>
          </c:cat>
          <c:val>
            <c:numRef>
              <c:f>'Ark1'!$C$21:$C$22</c:f>
              <c:numCache>
                <c:formatCode>0.00%</c:formatCode>
                <c:ptCount val="2"/>
                <c:pt idx="0">
                  <c:v>4.41E-2</c:v>
                </c:pt>
                <c:pt idx="1">
                  <c:v>6.4100000000000004E-2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5-4239-ADF9-C54F1F9C60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4338824"/>
        <c:axId val="474339152"/>
      </c:barChart>
      <c:catAx>
        <c:axId val="4743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4339152"/>
        <c:crosses val="autoZero"/>
        <c:auto val="1"/>
        <c:lblAlgn val="ctr"/>
        <c:lblOffset val="100"/>
        <c:noMultiLvlLbl val="0"/>
      </c:catAx>
      <c:valAx>
        <c:axId val="4743391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433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540D1-7509-4BEC-9FC8-BB4784607FF7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4089-1067-42FD-9302-93943A11C4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897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5750" cy="511813"/>
          </a:xfrm>
          <a:prstGeom prst="rect">
            <a:avLst/>
          </a:prstGeom>
        </p:spPr>
        <p:txBody>
          <a:bodyPr vert="horz" lIns="95838" tIns="47919" rIns="95838" bIns="47919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878" y="2"/>
            <a:ext cx="3075750" cy="511813"/>
          </a:xfrm>
          <a:prstGeom prst="rect">
            <a:avLst/>
          </a:prstGeom>
        </p:spPr>
        <p:txBody>
          <a:bodyPr vert="horz" lIns="95838" tIns="47919" rIns="95838" bIns="47919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AB47FC6-1D7E-481E-92B2-E18B42D4867E}" type="datetimeFigureOut">
              <a:rPr lang="nb-NO"/>
              <a:pPr>
                <a:defRPr/>
              </a:pPr>
              <a:t>16.06.2022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766763"/>
            <a:ext cx="61436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38" tIns="47919" rIns="95838" bIns="47919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34" y="4861401"/>
            <a:ext cx="5678435" cy="4606317"/>
          </a:xfrm>
          <a:prstGeom prst="rect">
            <a:avLst/>
          </a:prstGeom>
        </p:spPr>
        <p:txBody>
          <a:bodyPr vert="horz" lIns="95838" tIns="47919" rIns="95838" bIns="47919" rtlCol="0"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838" tIns="47919" rIns="95838" bIns="47919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wrap="square" lIns="95838" tIns="47919" rIns="95838" bIns="4791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9D6AD61-E489-470B-B38C-94F3480E30E8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7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AD61-E489-470B-B38C-94F3480E30E8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473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 descr="PPT_bil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9" descr="BKLOGO_V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200"/>
            <a:ext cx="1828800" cy="5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26209" y="1204312"/>
            <a:ext cx="7231993" cy="1225021"/>
          </a:xfrm>
        </p:spPr>
        <p:txBody>
          <a:bodyPr>
            <a:normAutofit/>
          </a:bodyPr>
          <a:lstStyle>
            <a:lvl1pPr>
              <a:defRPr sz="2333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D30E-72EF-432C-A4C0-6D6C682B8BC6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F5863A0F-93CC-4F85-8920-EF6A849B4209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96087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 noChangeAspect="1"/>
          </p:cNvSpPr>
          <p:nvPr>
            <p:ph type="pic" sz="quarter" idx="13"/>
          </p:nvPr>
        </p:nvSpPr>
        <p:spPr>
          <a:xfrm>
            <a:off x="572401" y="1420815"/>
            <a:ext cx="4529138" cy="2459832"/>
          </a:xfrm>
          <a:ln w="6350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nn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375277" y="1420812"/>
            <a:ext cx="3311525" cy="2640542"/>
          </a:xfrm>
        </p:spPr>
        <p:txBody>
          <a:bodyPr>
            <a:normAutofit/>
          </a:bodyPr>
          <a:lstStyle>
            <a:lvl1pPr algn="l">
              <a:spcAft>
                <a:spcPts val="0"/>
              </a:spcAft>
              <a:buNone/>
              <a:defRPr sz="1333" baseline="0"/>
            </a:lvl1pPr>
          </a:lstStyle>
          <a:p>
            <a:pPr lvl="0"/>
            <a:r>
              <a:rPr lang="nb-NO" dirty="0" smtClean="0"/>
              <a:t>Klikk for å redigere</a:t>
            </a:r>
          </a:p>
          <a:p>
            <a:pPr lvl="0"/>
            <a:r>
              <a:rPr lang="nb-NO" dirty="0" smtClean="0"/>
              <a:t>tekststiler i malen</a:t>
            </a:r>
          </a:p>
        </p:txBody>
      </p:sp>
      <p:sp>
        <p:nvSpPr>
          <p:cNvPr id="5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BA0C4-F9D0-4465-BC57-F8B099CC6514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6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C26BD099-141A-4776-8974-16530D4FD0AF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115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8" name="Plassholder for bilde 6"/>
          <p:cNvSpPr>
            <a:spLocks noGrp="1" noChangeAspect="1"/>
          </p:cNvSpPr>
          <p:nvPr>
            <p:ph type="pic" sz="quarter" idx="13"/>
          </p:nvPr>
        </p:nvSpPr>
        <p:spPr>
          <a:xfrm>
            <a:off x="577282" y="1420813"/>
            <a:ext cx="8109518" cy="3160083"/>
          </a:xfrm>
          <a:ln w="6350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nn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20B6-591C-4588-AEB7-CEBE2B9DA68C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1004681F-638F-4812-8BB4-87D8E9ED414E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44457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7" name="Plassholder for bilde 6"/>
          <p:cNvSpPr>
            <a:spLocks noGrp="1" noChangeAspect="1"/>
          </p:cNvSpPr>
          <p:nvPr>
            <p:ph type="pic" sz="quarter" idx="13"/>
          </p:nvPr>
        </p:nvSpPr>
        <p:spPr>
          <a:xfrm>
            <a:off x="572401" y="1420815"/>
            <a:ext cx="4529138" cy="2459832"/>
          </a:xfrm>
          <a:ln w="6350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nn-NO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457202" y="4061355"/>
            <a:ext cx="5260987" cy="628790"/>
          </a:xfrm>
        </p:spPr>
        <p:txBody>
          <a:bodyPr>
            <a:normAutofit/>
          </a:bodyPr>
          <a:lstStyle>
            <a:lvl1pPr algn="l">
              <a:spcAft>
                <a:spcPts val="0"/>
              </a:spcAft>
              <a:buNone/>
              <a:defRPr sz="1333" baseline="0"/>
            </a:lvl1pPr>
          </a:lstStyle>
          <a:p>
            <a:pPr lvl="0"/>
            <a:r>
              <a:rPr lang="nb-NO" dirty="0" smtClean="0"/>
              <a:t>Klikk for å redigere</a:t>
            </a:r>
          </a:p>
          <a:p>
            <a:pPr lvl="0"/>
            <a:r>
              <a:rPr lang="nb-NO" dirty="0" smtClean="0"/>
              <a:t>tekststiler i malen</a:t>
            </a:r>
          </a:p>
        </p:txBody>
      </p:sp>
      <p:sp>
        <p:nvSpPr>
          <p:cNvPr id="8" name="Plassholder for bilde 6"/>
          <p:cNvSpPr>
            <a:spLocks noGrp="1" noChangeAspect="1"/>
          </p:cNvSpPr>
          <p:nvPr>
            <p:ph type="pic" sz="quarter" idx="15"/>
          </p:nvPr>
        </p:nvSpPr>
        <p:spPr>
          <a:xfrm rot="300000">
            <a:off x="5531941" y="1355599"/>
            <a:ext cx="2917970" cy="1584787"/>
          </a:xfrm>
          <a:ln w="6350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nn-NO" noProof="0" dirty="0"/>
          </a:p>
        </p:txBody>
      </p:sp>
      <p:sp>
        <p:nvSpPr>
          <p:cNvPr id="10" name="Plassholder for bilde 6"/>
          <p:cNvSpPr>
            <a:spLocks noGrp="1" noChangeAspect="1"/>
          </p:cNvSpPr>
          <p:nvPr>
            <p:ph type="pic" sz="quarter" idx="16"/>
          </p:nvPr>
        </p:nvSpPr>
        <p:spPr>
          <a:xfrm rot="21300000">
            <a:off x="6087150" y="2956987"/>
            <a:ext cx="2541586" cy="1380368"/>
          </a:xfrm>
          <a:ln w="6350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nn-NO" noProof="0" dirty="0"/>
          </a:p>
        </p:txBody>
      </p:sp>
      <p:sp>
        <p:nvSpPr>
          <p:cNvPr id="11" name="Plassholder for dato 2"/>
          <p:cNvSpPr>
            <a:spLocks noGrp="1"/>
          </p:cNvSpPr>
          <p:nvPr>
            <p:ph type="dt" sz="half" idx="17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655E-3DF0-4ACF-B09A-6A584B24F4E4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12" name="Plassholder for bunntekst 3"/>
          <p:cNvSpPr>
            <a:spLocks noGrp="1"/>
          </p:cNvSpPr>
          <p:nvPr>
            <p:ph type="ftr" sz="quarter" idx="18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19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25BCEE0C-AC7B-48BC-A1F7-B683AE9862F8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80744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77907" y="1420813"/>
            <a:ext cx="7082693" cy="3025199"/>
          </a:xfrm>
        </p:spPr>
        <p:txBody>
          <a:bodyPr spcCol="0">
            <a:normAutofit/>
          </a:bodyPr>
          <a:lstStyle>
            <a:lvl1pPr algn="l">
              <a:spcAft>
                <a:spcPts val="0"/>
              </a:spcAft>
              <a:buNone/>
              <a:defRPr sz="2000" baseline="0"/>
            </a:lvl1pPr>
            <a:lvl2pPr>
              <a:defRPr sz="1333"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4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6DAE-8755-42DF-8893-65AE2E7220C9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19917E24-0A2E-40FC-B74B-5B9822443996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66573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477107" y="1420813"/>
            <a:ext cx="7082693" cy="3025199"/>
          </a:xfrm>
        </p:spPr>
        <p:txBody>
          <a:bodyPr spcCol="0">
            <a:normAutofit/>
          </a:bodyPr>
          <a:lstStyle>
            <a:lvl1pPr algn="l">
              <a:spcAft>
                <a:spcPts val="0"/>
              </a:spcAft>
              <a:buNone/>
              <a:defRPr sz="1500" baseline="0"/>
            </a:lvl1pPr>
            <a:lvl2pPr>
              <a:defRPr sz="1333"/>
            </a:lvl2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17F2-24E1-49DE-BDDC-485FF0A1EDEB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E5861DA9-1AAD-4CF6-9B54-4F661E52EE9F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93135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3"/>
          </p:nvPr>
        </p:nvSpPr>
        <p:spPr>
          <a:xfrm>
            <a:off x="578304" y="1398694"/>
            <a:ext cx="8108497" cy="3151100"/>
          </a:xfrm>
        </p:spPr>
        <p:txBody>
          <a:bodyPr rtlCol="0">
            <a:normAutofit/>
          </a:bodyPr>
          <a:lstStyle>
            <a:lvl1pPr>
              <a:defRPr sz="1333"/>
            </a:lvl1pPr>
          </a:lstStyle>
          <a:p>
            <a:pPr lvl="0"/>
            <a:endParaRPr lang="nn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457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FDA3-96E2-4784-89EB-301BEBA41AED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3124200" y="5296960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>
          <a:xfrm>
            <a:off x="6553200" y="529696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fld id="{6CD78DAF-4C83-424E-A410-63233D04A6E5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1555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87E1-57BD-4B90-8AB9-2AD3286A598F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5ADF-C1E6-4046-A61F-F183A193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55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6" descr="PPT_bilder05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Tittel, Arial halvfet 28-30</a:t>
            </a:r>
            <a:endParaRPr lang="nn-NO" altLang="nb-NO" smtClean="0"/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Undertittel, Arial 24</a:t>
            </a:r>
          </a:p>
          <a:p>
            <a:pPr lvl="1"/>
            <a:r>
              <a:rPr lang="nb-NO" altLang="nb-NO" smtClean="0"/>
              <a:t>Tekst, Arial 16-18</a:t>
            </a:r>
          </a:p>
        </p:txBody>
      </p:sp>
      <p:pic>
        <p:nvPicPr>
          <p:cNvPr id="1029" name="Bilde 7" descr="BKLOGO_V_RGB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290346"/>
            <a:ext cx="1085850" cy="3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53604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33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C84FE9-E01C-4A5D-BFDF-B0D6835576DD}" type="datetime1">
              <a:rPr lang="nn-NO"/>
              <a:pPr>
                <a:defRPr/>
              </a:pPr>
              <a:t>16.06.2022</a:t>
            </a:fld>
            <a:endParaRPr lang="nn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71802" y="5360460"/>
            <a:ext cx="245586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749927" y="5360460"/>
            <a:ext cx="1520825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33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551F90-7009-4CF8-8AB5-F9BCD023A017}" type="slidenum">
              <a:rPr lang="nn-NO" altLang="nb-NO"/>
              <a:pPr/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defTabSz="380996" rtl="0" eaLnBrk="0" fontAlgn="base" hangingPunct="0">
        <a:spcBef>
          <a:spcPct val="0"/>
        </a:spcBef>
        <a:spcAft>
          <a:spcPct val="0"/>
        </a:spcAft>
        <a:defRPr sz="2333" b="1" kern="1200">
          <a:solidFill>
            <a:srgbClr val="00426A"/>
          </a:solidFill>
          <a:latin typeface="Arial"/>
          <a:ea typeface="ヒラギノ角ゴ Pro W3" charset="-128"/>
          <a:cs typeface="Arial"/>
        </a:defRPr>
      </a:lvl1pPr>
      <a:lvl2pPr algn="l" defTabSz="380996" rtl="0" eaLnBrk="0" fontAlgn="base" hangingPunct="0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  <a:cs typeface="Arial" charset="0"/>
        </a:defRPr>
      </a:lvl2pPr>
      <a:lvl3pPr algn="l" defTabSz="380996" rtl="0" eaLnBrk="0" fontAlgn="base" hangingPunct="0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  <a:cs typeface="Arial" charset="0"/>
        </a:defRPr>
      </a:lvl3pPr>
      <a:lvl4pPr algn="l" defTabSz="380996" rtl="0" eaLnBrk="0" fontAlgn="base" hangingPunct="0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  <a:cs typeface="Arial" charset="0"/>
        </a:defRPr>
      </a:lvl4pPr>
      <a:lvl5pPr algn="l" defTabSz="380996" rtl="0" eaLnBrk="0" fontAlgn="base" hangingPunct="0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  <a:cs typeface="Arial" charset="0"/>
        </a:defRPr>
      </a:lvl5pPr>
      <a:lvl6pPr marL="380996" algn="l" defTabSz="380996" rtl="0" fontAlgn="base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</a:defRPr>
      </a:lvl6pPr>
      <a:lvl7pPr marL="761992" algn="l" defTabSz="380996" rtl="0" fontAlgn="base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</a:defRPr>
      </a:lvl7pPr>
      <a:lvl8pPr marL="1142989" algn="l" defTabSz="380996" rtl="0" fontAlgn="base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</a:defRPr>
      </a:lvl8pPr>
      <a:lvl9pPr marL="1523985" algn="l" defTabSz="380996" rtl="0" fontAlgn="base">
        <a:spcBef>
          <a:spcPct val="0"/>
        </a:spcBef>
        <a:spcAft>
          <a:spcPct val="0"/>
        </a:spcAft>
        <a:defRPr sz="2333" b="1">
          <a:solidFill>
            <a:srgbClr val="00426A"/>
          </a:solidFill>
          <a:latin typeface="Arial" charset="0"/>
          <a:ea typeface="ヒラギノ角ゴ Pro W3" charset="-128"/>
        </a:defRPr>
      </a:lvl9pPr>
    </p:titleStyle>
    <p:bodyStyle>
      <a:lvl1pPr marL="285747" indent="-285747" algn="l" defTabSz="3809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619119" indent="-238123" algn="l" defTabSz="3809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952490" indent="-190498" algn="l" defTabSz="3809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333487" indent="-190498" algn="l" defTabSz="3809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1714483" indent="-190498" algn="l" defTabSz="38099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629" y="1154546"/>
            <a:ext cx="7572500" cy="3789988"/>
          </a:xfrm>
        </p:spPr>
        <p:txBody>
          <a:bodyPr>
            <a:normAutofit/>
          </a:bodyPr>
          <a:lstStyle/>
          <a:p>
            <a:r>
              <a:rPr lang="nb-NO" sz="3667" dirty="0">
                <a:latin typeface="+mn-lt"/>
                <a:ea typeface="+mj-ea"/>
                <a:cs typeface="+mj-cs"/>
              </a:rPr>
              <a:t>Driftsrapport </a:t>
            </a:r>
            <a:br>
              <a:rPr lang="nb-NO" sz="3667" dirty="0">
                <a:latin typeface="+mn-lt"/>
                <a:ea typeface="+mj-ea"/>
                <a:cs typeface="+mj-cs"/>
              </a:rPr>
            </a:br>
            <a:r>
              <a:rPr lang="nb-NO" sz="3667" dirty="0">
                <a:latin typeface="+mn-lt"/>
                <a:ea typeface="+mj-ea"/>
                <a:cs typeface="+mj-cs"/>
              </a:rPr>
              <a:t>1.tertial </a:t>
            </a:r>
            <a:r>
              <a:rPr lang="nb-NO" sz="3667" dirty="0" smtClean="0">
                <a:latin typeface="+mn-lt"/>
                <a:ea typeface="+mj-ea"/>
                <a:cs typeface="+mj-cs"/>
              </a:rPr>
              <a:t>2022</a:t>
            </a:r>
            <a:endParaRPr lang="nb-NO" sz="3667" dirty="0">
              <a:latin typeface="+mn-lt"/>
              <a:ea typeface="+mj-ea"/>
              <a:cs typeface="+mj-cs"/>
            </a:endParaRPr>
          </a:p>
          <a:p>
            <a:r>
              <a:rPr lang="nb-NO" sz="3667" b="0" dirty="0">
                <a:latin typeface="+mn-lt"/>
                <a:ea typeface="+mj-ea"/>
                <a:cs typeface="+mj-cs"/>
              </a:rPr>
              <a:t/>
            </a:r>
            <a:br>
              <a:rPr lang="nb-NO" sz="3667" b="0" dirty="0">
                <a:latin typeface="+mn-lt"/>
                <a:ea typeface="+mj-ea"/>
                <a:cs typeface="+mj-cs"/>
              </a:rPr>
            </a:br>
            <a:endParaRPr lang="nb-NO" sz="3667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9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Les mer i rapporten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Enhetene</a:t>
            </a:r>
          </a:p>
          <a:p>
            <a:pPr marL="619122" lvl="1" indent="-285750"/>
            <a:r>
              <a:rPr lang="nb-NO" sz="1600" dirty="0" smtClean="0"/>
              <a:t>Viktige hendelser og resultater</a:t>
            </a:r>
            <a:endParaRPr lang="nb-NO" sz="1600" dirty="0"/>
          </a:p>
          <a:p>
            <a:pPr marL="619122" lvl="1" indent="-285750"/>
            <a:r>
              <a:rPr lang="nb-NO" sz="1600" dirty="0" smtClean="0"/>
              <a:t>Status økonomi, kommentar </a:t>
            </a:r>
            <a:r>
              <a:rPr lang="nb-NO" sz="1600" dirty="0"/>
              <a:t>til status </a:t>
            </a:r>
            <a:r>
              <a:rPr lang="nb-NO" sz="1600" dirty="0" smtClean="0"/>
              <a:t>økonomi, status </a:t>
            </a:r>
            <a:r>
              <a:rPr lang="nb-NO" sz="1600" dirty="0"/>
              <a:t>økonomiplantiltak</a:t>
            </a:r>
          </a:p>
          <a:p>
            <a:pPr marL="619122" lvl="1" indent="-285750"/>
            <a:r>
              <a:rPr lang="nb-NO" sz="1600" dirty="0" smtClean="0"/>
              <a:t>Sykefravær</a:t>
            </a:r>
          </a:p>
          <a:p>
            <a:pPr marL="619122" lvl="1" indent="-285750"/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Folkevalgte vedtak</a:t>
            </a:r>
          </a:p>
          <a:p>
            <a:pPr marL="619122" lvl="1" indent="-285750"/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Investeringsprosjekter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07019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-382" t="41820" r="382" b="-17307"/>
          <a:stretch/>
        </p:blipFill>
        <p:spPr>
          <a:xfrm>
            <a:off x="749300" y="891581"/>
            <a:ext cx="7714544" cy="47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r="8877" b="10872"/>
          <a:stretch/>
        </p:blipFill>
        <p:spPr>
          <a:xfrm>
            <a:off x="139700" y="473335"/>
            <a:ext cx="8864600" cy="4314566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085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42896" eaLnBrk="1" hangingPunct="1">
              <a:lnSpc>
                <a:spcPct val="90000"/>
              </a:lnSpc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Regelverk - Kommuneloven §14.5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79553"/>
            <a:ext cx="8229600" cy="3771636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r>
              <a:rPr lang="nb-NO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br>
              <a:rPr lang="nb-NO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Kommunestyret eller fylkestinget skal endre årsbudsjettet når det er nødvendig for å oppfylle lovens krav om realisme og balanse.</a:t>
            </a:r>
            <a:b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b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Hvis utviklingen tilsier vesentlige avvik, skal kommunedirektøren foreslå endringer i årsbudsjettet.</a:t>
            </a:r>
            <a:br>
              <a:rPr lang="nb-NO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342900" lvl="1" indent="0">
              <a:buNone/>
            </a:pPr>
            <a:r>
              <a:rPr lang="nb-NO" sz="1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Kommunedirektøren </a:t>
            </a:r>
            <a:r>
              <a:rPr lang="nb-NO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skal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minst to ganger i året rapportere til kommunestyret eller fylkestinget om utviklingen i inntekter og utgifter, sammenholdt med årsbudsjettet. Hvis utviklingen tilsier vesentlige avvik, skal kommunedirektøren foreslå endringer i årsbudsjettet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0">
              <a:buNone/>
            </a:pPr>
            <a:r>
              <a:rPr lang="nb-NO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8245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deresultat for integrert kommuneplanlegg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7948" r="10024" b="670"/>
          <a:stretch/>
        </p:blipFill>
        <p:spPr bwMode="auto">
          <a:xfrm>
            <a:off x="986987" y="295836"/>
            <a:ext cx="6802611" cy="46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 ned 4"/>
          <p:cNvSpPr/>
          <p:nvPr/>
        </p:nvSpPr>
        <p:spPr>
          <a:xfrm rot="15066770">
            <a:off x="690576" y="3928715"/>
            <a:ext cx="494829" cy="1393955"/>
          </a:xfrm>
          <a:prstGeom prst="downArrow">
            <a:avLst/>
          </a:prstGeom>
          <a:solidFill>
            <a:srgbClr val="E487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1583402" y="3968718"/>
            <a:ext cx="1469869" cy="588640"/>
          </a:xfrm>
          <a:prstGeom prst="ellipse">
            <a:avLst/>
          </a:prstGeom>
          <a:solidFill>
            <a:srgbClr val="CFE0F5"/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50" b="1" dirty="0">
                <a:latin typeface="Arial" panose="020B0604020202020204" pitchFamily="34" charset="0"/>
                <a:cs typeface="Arial" panose="020B0604020202020204" pitchFamily="34" charset="0"/>
              </a:rPr>
              <a:t>Driftsrapport</a:t>
            </a:r>
          </a:p>
        </p:txBody>
      </p:sp>
    </p:spTree>
    <p:extLst>
      <p:ext uri="{BB962C8B-B14F-4D97-AF65-F5344CB8AC3E}">
        <p14:creationId xmlns:p14="http://schemas.microsoft.com/office/powerpoint/2010/main" val="184811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57200" y="3526309"/>
            <a:ext cx="7986230" cy="12010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Samlet sykefravær for kommunen hittil i år er på </a:t>
            </a:r>
            <a:r>
              <a:rPr lang="nb-NO" sz="1600" dirty="0" smtClean="0"/>
              <a:t>10,83% </a:t>
            </a:r>
            <a:r>
              <a:rPr lang="nb-NO" sz="1600" dirty="0"/>
              <a:t>mot 8,75 % i fjor. </a:t>
            </a:r>
            <a:endParaRPr lang="nb-NO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Det </a:t>
            </a:r>
            <a:r>
              <a:rPr lang="nb-NO" sz="1600" dirty="0"/>
              <a:t>er </a:t>
            </a:r>
            <a:r>
              <a:rPr lang="nb-NO" sz="1600" dirty="0" smtClean="0"/>
              <a:t>korttidsfraværet som er økt mest første tertial 2022. Dette ses i sammenheng med opphør </a:t>
            </a:r>
            <a:r>
              <a:rPr lang="nb-NO" sz="1600" dirty="0"/>
              <a:t>av </a:t>
            </a:r>
            <a:r>
              <a:rPr lang="nb-NO" sz="1600" dirty="0" smtClean="0"/>
              <a:t>smitteverntiltak på nyåret. </a:t>
            </a:r>
            <a:endParaRPr lang="nb-NO" sz="16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88065"/>
              </p:ext>
            </p:extLst>
          </p:nvPr>
        </p:nvGraphicFramePr>
        <p:xfrm>
          <a:off x="457200" y="982948"/>
          <a:ext cx="5810251" cy="2081440"/>
        </p:xfrm>
        <a:graphic>
          <a:graphicData uri="http://schemas.openxmlformats.org/drawingml/2006/table">
            <a:tbl>
              <a:tblPr firstRow="1" firstCol="1" lastRow="1">
                <a:tableStyleId>{3B4B98B0-60AC-42C2-AFA5-B58CD77FA1E5}</a:tableStyleId>
              </a:tblPr>
              <a:tblGrid>
                <a:gridCol w="1378035">
                  <a:extLst>
                    <a:ext uri="{9D8B030D-6E8A-4147-A177-3AD203B41FA5}">
                      <a16:colId xmlns:a16="http://schemas.microsoft.com/office/drawing/2014/main" val="2482893976"/>
                    </a:ext>
                  </a:extLst>
                </a:gridCol>
                <a:gridCol w="584367">
                  <a:extLst>
                    <a:ext uri="{9D8B030D-6E8A-4147-A177-3AD203B41FA5}">
                      <a16:colId xmlns:a16="http://schemas.microsoft.com/office/drawing/2014/main" val="269349995"/>
                    </a:ext>
                  </a:extLst>
                </a:gridCol>
                <a:gridCol w="720548">
                  <a:extLst>
                    <a:ext uri="{9D8B030D-6E8A-4147-A177-3AD203B41FA5}">
                      <a16:colId xmlns:a16="http://schemas.microsoft.com/office/drawing/2014/main" val="209704314"/>
                    </a:ext>
                  </a:extLst>
                </a:gridCol>
                <a:gridCol w="818591">
                  <a:extLst>
                    <a:ext uri="{9D8B030D-6E8A-4147-A177-3AD203B41FA5}">
                      <a16:colId xmlns:a16="http://schemas.microsoft.com/office/drawing/2014/main" val="2029447007"/>
                    </a:ext>
                  </a:extLst>
                </a:gridCol>
                <a:gridCol w="769570">
                  <a:extLst>
                    <a:ext uri="{9D8B030D-6E8A-4147-A177-3AD203B41FA5}">
                      <a16:colId xmlns:a16="http://schemas.microsoft.com/office/drawing/2014/main" val="3350999085"/>
                    </a:ext>
                  </a:extLst>
                </a:gridCol>
                <a:gridCol w="769570">
                  <a:extLst>
                    <a:ext uri="{9D8B030D-6E8A-4147-A177-3AD203B41FA5}">
                      <a16:colId xmlns:a16="http://schemas.microsoft.com/office/drawing/2014/main" val="2027841772"/>
                    </a:ext>
                  </a:extLst>
                </a:gridCol>
                <a:gridCol w="769570">
                  <a:extLst>
                    <a:ext uri="{9D8B030D-6E8A-4147-A177-3AD203B41FA5}">
                      <a16:colId xmlns:a16="http://schemas.microsoft.com/office/drawing/2014/main" val="2770257000"/>
                    </a:ext>
                  </a:extLst>
                </a:gridCol>
              </a:tblGrid>
              <a:tr h="35859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u="none" strike="noStrike">
                          <a:effectLst/>
                        </a:rPr>
                        <a:t>Område/enhet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u="none" strike="noStrike">
                          <a:effectLst/>
                        </a:rPr>
                        <a:t>Jan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u="none" strike="noStrike">
                          <a:effectLst/>
                        </a:rPr>
                        <a:t>Feb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u="none" strike="noStrike">
                          <a:effectLst/>
                        </a:rPr>
                        <a:t>Mars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u="none" strike="noStrike">
                          <a:effectLst/>
                        </a:rPr>
                        <a:t>April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u="none" strike="noStrike" dirty="0">
                          <a:effectLst/>
                        </a:rPr>
                        <a:t>Hittil i år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600" b="1" u="none" strike="noStrike">
                          <a:effectLst/>
                        </a:rPr>
                        <a:t>Hittil i fjor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7616582"/>
                  </a:ext>
                </a:extLst>
              </a:tr>
              <a:tr h="31875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>
                          <a:effectLst/>
                        </a:rPr>
                        <a:t>Samfunn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10,83 %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11,76 %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9,66 %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6,89 %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 dirty="0">
                          <a:effectLst/>
                        </a:rPr>
                        <a:t>9,76 %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>
                          <a:effectLst/>
                        </a:rPr>
                        <a:t>8,44 %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166373"/>
                  </a:ext>
                </a:extLst>
              </a:tr>
              <a:tr h="31875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>
                          <a:effectLst/>
                        </a:rPr>
                        <a:t>Oppvekst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13,03 %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14,19 %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12,17 %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 dirty="0">
                          <a:effectLst/>
                        </a:rPr>
                        <a:t>7,57 %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 dirty="0">
                          <a:effectLst/>
                        </a:rPr>
                        <a:t>11,73 %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 dirty="0">
                          <a:effectLst/>
                        </a:rPr>
                        <a:t>7,54 %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089916"/>
                  </a:ext>
                </a:extLst>
              </a:tr>
              <a:tr h="31875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>
                          <a:effectLst/>
                        </a:rPr>
                        <a:t>Velferd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11,59 %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12,55 %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12,39 %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8,23 %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>
                          <a:effectLst/>
                        </a:rPr>
                        <a:t>11,21 %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 dirty="0">
                          <a:effectLst/>
                        </a:rPr>
                        <a:t>10,33 %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2195239"/>
                  </a:ext>
                </a:extLst>
              </a:tr>
              <a:tr h="31875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>
                          <a:effectLst/>
                        </a:rPr>
                        <a:t>Kommunedirektør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3,18 %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5,27 %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4,48 %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4,75 %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>
                          <a:effectLst/>
                        </a:rPr>
                        <a:t>4,41 %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 dirty="0">
                          <a:effectLst/>
                        </a:rPr>
                        <a:t>5,58 %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2156932"/>
                  </a:ext>
                </a:extLst>
              </a:tr>
              <a:tr h="31875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>
                          <a:effectLst/>
                        </a:rPr>
                        <a:t>Sum sykefravær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11,55 %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12,65 %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11,49 %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u="none" strike="noStrike">
                          <a:effectLst/>
                        </a:rPr>
                        <a:t>7,60 %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>
                          <a:effectLst/>
                        </a:rPr>
                        <a:t>10,83 %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400" b="1" u="none" strike="noStrike" dirty="0">
                          <a:effectLst/>
                        </a:rPr>
                        <a:t>8,75 %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898126"/>
                  </a:ext>
                </a:extLst>
              </a:tr>
            </a:tbl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518284"/>
              </p:ext>
            </p:extLst>
          </p:nvPr>
        </p:nvGraphicFramePr>
        <p:xfrm>
          <a:off x="6267451" y="320675"/>
          <a:ext cx="2828924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6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 Revidert nasjonalbudsjett for </a:t>
            </a:r>
            <a:r>
              <a:rPr lang="nb-NO" dirty="0" smtClean="0"/>
              <a:t>2022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77107" y="1420813"/>
            <a:ext cx="7968393" cy="3025199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RNB-nivået </a:t>
            </a:r>
            <a:r>
              <a:rPr lang="nb-NO" sz="1600" dirty="0"/>
              <a:t>for frie inntekter er økt med 7 mrd. kroner for kommunesektoren, fordelt med 6 mrd. kroner på kommunene og 1 mrd. kroner på fylkeskommunene.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Deflatoren</a:t>
            </a:r>
            <a:r>
              <a:rPr lang="nb-NO" sz="1600" dirty="0"/>
              <a:t> for 2022 økt fra 2,5 til 3,7 %, som også kan sies å ha varig effekt.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Skatteanslaget oppjustert </a:t>
            </a:r>
            <a:r>
              <a:rPr lang="nb-NO" sz="1600" dirty="0"/>
              <a:t>fra -</a:t>
            </a:r>
            <a:r>
              <a:rPr lang="nb-NO" sz="1600" dirty="0" smtClean="0"/>
              <a:t>2,1 % </a:t>
            </a:r>
            <a:r>
              <a:rPr lang="nb-NO" sz="1600" dirty="0"/>
              <a:t>til +6,8 %, </a:t>
            </a:r>
            <a:r>
              <a:rPr lang="nb-NO" sz="1600" dirty="0" smtClean="0"/>
              <a:t>ho</a:t>
            </a:r>
            <a:r>
              <a:rPr lang="nb-NO" sz="1600" dirty="0"/>
              <a:t>v</a:t>
            </a:r>
            <a:r>
              <a:rPr lang="nb-NO" sz="1600" dirty="0" smtClean="0"/>
              <a:t>edsakelig </a:t>
            </a:r>
            <a:r>
              <a:rPr lang="nb-NO" sz="1600" dirty="0"/>
              <a:t>høye skatteinntekter </a:t>
            </a:r>
            <a:r>
              <a:rPr lang="nb-NO" sz="1600" dirty="0" smtClean="0"/>
              <a:t>som </a:t>
            </a:r>
            <a:r>
              <a:rPr lang="nb-NO" sz="1600" dirty="0"/>
              <a:t>følge av utbytteuttak hos personlige skattytere. </a:t>
            </a:r>
          </a:p>
        </p:txBody>
      </p:sp>
    </p:spTree>
    <p:extLst>
      <p:ext uri="{BB962C8B-B14F-4D97-AF65-F5344CB8AC3E}">
        <p14:creationId xmlns:p14="http://schemas.microsoft.com/office/powerpoint/2010/main" val="22076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Lønnsoppgjøret 2022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Avtalen er til uravstemning i kommunene fra KS med frist 24.juni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Endringer i kap.4 er 3,8%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Lokale forhandlinger 3 og 5 kommer til høsten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Budsjetteffekten må kommunedirektøren komme tilbake til i 2.tertial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225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drift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77107" y="1028701"/>
            <a:ext cx="8209693" cy="3657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For </a:t>
            </a:r>
            <a:r>
              <a:rPr lang="nb-NO" sz="1600" dirty="0"/>
              <a:t>enhetens drift meldes det om et potensielt underskudd på 67,9 mill. kroner. </a:t>
            </a:r>
            <a:endParaRPr lang="nb-NO" sz="1600" dirty="0" smtClean="0"/>
          </a:p>
          <a:p>
            <a:pPr marL="619122" lvl="1" indent="-285750"/>
            <a:r>
              <a:rPr lang="nb-NO" sz="1400" dirty="0" smtClean="0"/>
              <a:t>Budsjettet </a:t>
            </a:r>
            <a:r>
              <a:rPr lang="nb-NO" sz="1400" dirty="0"/>
              <a:t>for enhetenes drift foreslås økt med 12,7 mill. </a:t>
            </a:r>
            <a:r>
              <a:rPr lang="nb-NO" sz="1400" dirty="0" smtClean="0"/>
              <a:t>kroner. 4,3 </a:t>
            </a:r>
            <a:r>
              <a:rPr lang="nb-NO" sz="1400" dirty="0"/>
              <a:t>mill. kroner som følge av økt lønnsvekst i 2022 og 6,4 mill. kroner som følge av økte strømpriser. </a:t>
            </a:r>
            <a:endParaRPr lang="nb-NO" sz="1400" dirty="0" smtClean="0"/>
          </a:p>
          <a:p>
            <a:pPr marL="619122" lvl="1" indent="-285750"/>
            <a:r>
              <a:rPr lang="nb-NO" sz="1400" dirty="0" smtClean="0"/>
              <a:t>Enhetene </a:t>
            </a:r>
            <a:r>
              <a:rPr lang="nb-NO" sz="1400" dirty="0"/>
              <a:t>har egne fond som kan finansiere helt eller delvis varslet underskudd.  </a:t>
            </a:r>
            <a:endParaRPr lang="nb-NO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Skatt</a:t>
            </a:r>
            <a:r>
              <a:rPr lang="nb-NO" sz="1600" dirty="0"/>
              <a:t>, rammetilskudd og finansutgiftene foreslås justert i henhold til oppdatert prognose med totalt 24,9 mill. kroner</a:t>
            </a:r>
            <a:r>
              <a:rPr lang="nb-NO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Det foreslås avsetninger til fond på 12,1 mill. kroner, av dette avsettes 3,8 mill. kroner som overskudd fra Skagerak energi og 8,3 til Driftsfondet. 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Etter </a:t>
            </a:r>
            <a:r>
              <a:rPr lang="nb-NO" sz="1600" dirty="0"/>
              <a:t>forslag til avsetning til fond i driftsrapporten er driftsfondet på ca. 61,3 mill. kroner. Dette er bra med tanke på de store usikkerhetene som i år er knyttet til driftsbudsjettet fremover. 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Prognosen viser dermed et potensielt underskudd for 2022 på 43,0 mill. kroner.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70504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Budsjettjusteringer årsbudsjett </a:t>
            </a:r>
            <a:r>
              <a:rPr lang="nb-NO" dirty="0" smtClean="0"/>
              <a:t>2022 drift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57200" y="1052513"/>
            <a:ext cx="8077957" cy="4141787"/>
          </a:xfrm>
        </p:spPr>
        <p:txBody>
          <a:bodyPr>
            <a:normAutofit fontScale="77500" lnSpcReduction="20000"/>
          </a:bodyPr>
          <a:lstStyle/>
          <a:p>
            <a:pPr marL="0" indent="0">
              <a:tabLst>
                <a:tab pos="7620000" algn="r"/>
              </a:tabLst>
            </a:pPr>
            <a:r>
              <a:rPr lang="nb-NO" dirty="0" smtClean="0"/>
              <a:t>    Økte </a:t>
            </a:r>
            <a:r>
              <a:rPr lang="nb-NO" dirty="0"/>
              <a:t>strømutgifter Samfunn	5 600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</a:t>
            </a:r>
            <a:r>
              <a:rPr lang="nb-NO" dirty="0" err="1"/>
              <a:t>K.sak</a:t>
            </a:r>
            <a:r>
              <a:rPr lang="nb-NO" dirty="0"/>
              <a:t> 75/21 kommunens andel av 0,5 årsverk vannområdekoordinator, periode 2022-27.	65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7. kompensasjonsrunde lokalt næringsliv som følge av pandemien	425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Barnetalsperson korrigering fra Oppvekst til Folkevalgte	-60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Statsbudsjett, reversert endring en ekstra skoletime naturfag	-340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Endring rammetilskudd, økning sosial stønad </a:t>
            </a:r>
            <a:r>
              <a:rPr lang="nb-NO" dirty="0" err="1"/>
              <a:t>pga</a:t>
            </a:r>
            <a:r>
              <a:rPr lang="nb-NO" dirty="0"/>
              <a:t> økte strømpriser, periode januar til mars	729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Endring rammetilskudd, Vaksinasjon, Covid-19 bevilgninger 	1 822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Økte strømutgifter Kirke	110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Barnetalsperson korrigering fra Oppvekst til Folkevalgte	60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Rammetilskudd fra staten	25 106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Skatt på inntekt og formue 	-47 635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7. kompensasjonsrunde lokalt næringsliv som følge av pandemien	-425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Renteutgifter på ordinære lån	3 300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Utbytte for 2021 fra Skagerak energi	-3 800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Renteinntekter på bankinnskudd	-1 400</a:t>
            </a:r>
          </a:p>
          <a:p>
            <a:pPr marL="0" indent="0">
              <a:tabLst>
                <a:tab pos="7620000" algn="r"/>
              </a:tabLst>
            </a:pPr>
            <a:r>
              <a:rPr lang="nb-NO" dirty="0"/>
              <a:t>    Endring lønnsvekst / korrigering lønnspott	4 </a:t>
            </a:r>
            <a:r>
              <a:rPr lang="nb-NO" dirty="0" smtClean="0"/>
              <a:t>300</a:t>
            </a:r>
          </a:p>
          <a:p>
            <a:pPr>
              <a:tabLst>
                <a:tab pos="7620000" algn="r"/>
              </a:tabLst>
            </a:pPr>
            <a:endParaRPr lang="nb-NO" dirty="0"/>
          </a:p>
          <a:p>
            <a:pPr>
              <a:tabLst>
                <a:tab pos="7620000" algn="r"/>
              </a:tabLst>
            </a:pPr>
            <a:r>
              <a:rPr lang="nb-NO" dirty="0" smtClean="0"/>
              <a:t>    </a:t>
            </a:r>
            <a:r>
              <a:rPr lang="nb-NO" b="1" dirty="0"/>
              <a:t>Avsetning av ekstra utbytte fra Skagerak energi til fond	3 800</a:t>
            </a:r>
          </a:p>
          <a:p>
            <a:pPr>
              <a:tabLst>
                <a:tab pos="7620000" algn="r"/>
              </a:tabLst>
            </a:pPr>
            <a:r>
              <a:rPr lang="nb-NO" b="1" dirty="0"/>
              <a:t>    Avsetning til Driftsfondet	8 </a:t>
            </a:r>
            <a:r>
              <a:rPr lang="nb-NO" b="1" dirty="0" smtClean="0"/>
              <a:t>343</a:t>
            </a:r>
          </a:p>
          <a:p>
            <a:pPr>
              <a:tabLst>
                <a:tab pos="7620000" algn="r"/>
              </a:tabLst>
            </a:pPr>
            <a:endParaRPr lang="nb-NO" sz="1600" b="1" dirty="0"/>
          </a:p>
          <a:p>
            <a:pPr>
              <a:tabLst>
                <a:tab pos="7620000" algn="r"/>
              </a:tabLst>
            </a:pPr>
            <a:r>
              <a:rPr lang="nb-NO" dirty="0"/>
              <a:t>Det foreslås ingen endringer i investeringsbudsjettet, det tas ny gjennomgang av prognose på årsforbruket i 2.tertial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5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388257" y="1400894"/>
            <a:ext cx="8367486" cy="32924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smtClean="0"/>
              <a:t>Budsjettbalansen – </a:t>
            </a:r>
            <a:r>
              <a:rPr lang="nb-NO" sz="1600" dirty="0" smtClean="0"/>
              <a:t>Store justeringer </a:t>
            </a:r>
            <a:r>
              <a:rPr lang="nb-NO" sz="1600" dirty="0" err="1" smtClean="0"/>
              <a:t>pga</a:t>
            </a:r>
            <a:r>
              <a:rPr lang="nb-NO" sz="1600" dirty="0" smtClean="0"/>
              <a:t> økte inntekter og utgifter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smtClean="0"/>
              <a:t>Krig, pandemi og inflasjon</a:t>
            </a:r>
            <a:r>
              <a:rPr lang="nb-NO" sz="1600" dirty="0" smtClean="0"/>
              <a:t> - fortsatt </a:t>
            </a:r>
            <a:r>
              <a:rPr lang="nb-NO" sz="1600" dirty="0"/>
              <a:t>stor usikkerhet om effekten på </a:t>
            </a:r>
            <a:r>
              <a:rPr lang="nb-NO" sz="1600" dirty="0" smtClean="0"/>
              <a:t>årsbasis.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smtClean="0"/>
              <a:t>Omstillings- </a:t>
            </a:r>
            <a:r>
              <a:rPr lang="nb-NO" sz="1600" b="1" dirty="0"/>
              <a:t>og </a:t>
            </a:r>
            <a:r>
              <a:rPr lang="nb-NO" sz="1600" b="1" dirty="0" smtClean="0"/>
              <a:t>innsparingsarbeid</a:t>
            </a:r>
            <a:r>
              <a:rPr lang="nb-NO" sz="1600" dirty="0"/>
              <a:t> </a:t>
            </a:r>
            <a:r>
              <a:rPr lang="nb-NO" sz="1600" dirty="0" smtClean="0"/>
              <a:t>- Enhetene melder om </a:t>
            </a:r>
            <a:r>
              <a:rPr lang="nb-NO" sz="1600" dirty="0"/>
              <a:t>manglende innsparingsresultater i </a:t>
            </a:r>
            <a:r>
              <a:rPr lang="nb-NO" sz="1600" dirty="0" smtClean="0"/>
              <a:t>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smtClean="0"/>
              <a:t>Sykefravær</a:t>
            </a:r>
            <a:r>
              <a:rPr lang="nb-NO" sz="1600" dirty="0" smtClean="0"/>
              <a:t> - Høyt korttidsfravær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smtClean="0"/>
              <a:t>Fond</a:t>
            </a:r>
            <a:r>
              <a:rPr lang="nb-NO" sz="1600" dirty="0" smtClean="0"/>
              <a:t> – God buffer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115710992"/>
      </p:ext>
    </p:extLst>
  </p:cSld>
  <p:clrMapOvr>
    <a:masterClrMapping/>
  </p:clrMapOvr>
</p:sld>
</file>

<file path=ppt/theme/theme1.xml><?xml version="1.0" encoding="utf-8"?>
<a:theme xmlns:a="http://schemas.openxmlformats.org/drawingml/2006/main" name="RS 2">
  <a:themeElements>
    <a:clrScheme name="Egendefinert 1">
      <a:dk1>
        <a:srgbClr val="000000"/>
      </a:dk1>
      <a:lt1>
        <a:srgbClr val="FFFFFF"/>
      </a:lt1>
      <a:dk2>
        <a:srgbClr val="00426A"/>
      </a:dk2>
      <a:lt2>
        <a:srgbClr val="0289B4"/>
      </a:lt2>
      <a:accent1>
        <a:srgbClr val="007FA3"/>
      </a:accent1>
      <a:accent2>
        <a:srgbClr val="FFBC3D"/>
      </a:accent2>
      <a:accent3>
        <a:srgbClr val="5E8AB4"/>
      </a:accent3>
      <a:accent4>
        <a:srgbClr val="B6BF00"/>
      </a:accent4>
      <a:accent5>
        <a:srgbClr val="007FA3"/>
      </a:accent5>
      <a:accent6>
        <a:srgbClr val="565294"/>
      </a:accent6>
      <a:hlink>
        <a:srgbClr val="00426A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k-ppt-mal-2 [Skrivebeskyttet]" id="{596AB447-B292-4796-98FD-A8EBFB6C6B2A}" vid="{418E4FA1-F34C-40CD-95D3-F334E5C93B1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15243</TotalTime>
  <Words>766</Words>
  <Application>Microsoft Office PowerPoint</Application>
  <PresentationFormat>Skjermfremvisning (16:10)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ヒラギノ角ゴ Pro W3</vt:lpstr>
      <vt:lpstr>RS 2</vt:lpstr>
      <vt:lpstr>Driftsrapport  1.tertial 2022  </vt:lpstr>
      <vt:lpstr>Regelverk - Kommuneloven §14.5</vt:lpstr>
      <vt:lpstr>PowerPoint-presentasjon</vt:lpstr>
      <vt:lpstr>Sykefravær</vt:lpstr>
      <vt:lpstr> Revidert nasjonalbudsjett for 2022</vt:lpstr>
      <vt:lpstr>Lønnsoppgjøret 2022</vt:lpstr>
      <vt:lpstr>Status drift</vt:lpstr>
      <vt:lpstr>Budsjettjusteringer årsbudsjett 2022 drift</vt:lpstr>
      <vt:lpstr>Oppsummering</vt:lpstr>
      <vt:lpstr>Les mer i rapporten</vt:lpstr>
      <vt:lpstr>PowerPoint-presentasjon</vt:lpstr>
      <vt:lpstr>PowerPoint-presentasjon</vt:lpstr>
    </vt:vector>
  </TitlesOfParts>
  <Company>Edison Reklamebyrå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Gunn Ellen Berg</dc:creator>
  <cp:lastModifiedBy>Gunn Ellen Berg</cp:lastModifiedBy>
  <cp:revision>215</cp:revision>
  <cp:lastPrinted>2020-05-27T13:35:44Z</cp:lastPrinted>
  <dcterms:created xsi:type="dcterms:W3CDTF">2013-05-21T11:18:15Z</dcterms:created>
  <dcterms:modified xsi:type="dcterms:W3CDTF">2022-06-16T08:10:56Z</dcterms:modified>
</cp:coreProperties>
</file>