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58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737"/>
  </p:normalViewPr>
  <p:slideViewPr>
    <p:cSldViewPr snapToGrid="0" snapToObjects="1">
      <p:cViewPr>
        <p:scale>
          <a:sx n="50" d="100"/>
          <a:sy n="50" d="100"/>
        </p:scale>
        <p:origin x="6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E1B51-B95C-4CA3-8327-0E5383BB49B9}" type="datetimeFigureOut">
              <a:rPr lang="nb-NO" smtClean="0"/>
              <a:t>23.10.2020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80F88-4740-4304-8CF9-B167EEF95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090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0B221-C2A2-F346-9C1F-BCA4743626AC}" type="datetimeFigureOut">
              <a:rPr lang="nb-NO" smtClean="0"/>
              <a:t>23.10.2020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A7A0D-BC04-B341-B7EB-D4BEE9CF20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0482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kvinne, holder, mann, spiller&#10;&#10;Automatisk generert beskrivelse">
            <a:extLst>
              <a:ext uri="{FF2B5EF4-FFF2-40B4-BE49-F238E27FC236}">
                <a16:creationId xmlns:a16="http://schemas.microsoft.com/office/drawing/2014/main" id="{E12DD708-106F-C84F-B55F-B0FF67169E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tel 1">
            <a:extLst>
              <a:ext uri="{FF2B5EF4-FFF2-40B4-BE49-F238E27FC236}">
                <a16:creationId xmlns:a16="http://schemas.microsoft.com/office/drawing/2014/main" id="{3A13EBB2-A302-BF41-9FF9-2001AE58DF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3632" y="2121712"/>
            <a:ext cx="6430331" cy="1990366"/>
          </a:xfrm>
        </p:spPr>
        <p:txBody>
          <a:bodyPr anchor="t">
            <a:no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7" name="Undertittel 2">
            <a:extLst>
              <a:ext uri="{FF2B5EF4-FFF2-40B4-BE49-F238E27FC236}">
                <a16:creationId xmlns:a16="http://schemas.microsoft.com/office/drawing/2014/main" id="{661E34D4-D2C7-D04A-883A-33841B368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3631" y="4222744"/>
            <a:ext cx="6430333" cy="10974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3C9682E4-F4D5-754E-9A87-DBFC28796A5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48" y="613228"/>
            <a:ext cx="1615194" cy="640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29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 sk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7D649-48E7-475D-82A6-30F8DBA73083}" type="slidenum">
              <a:rPr lang="nb-NO" smtClean="0"/>
              <a:t>‹#›</a:t>
            </a:fld>
            <a:endParaRPr lang="nb-NO"/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3A13EBB2-A302-BF41-9FF9-2001AE58DF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248" y="2137135"/>
            <a:ext cx="7190716" cy="1862210"/>
          </a:xfrm>
        </p:spPr>
        <p:txBody>
          <a:bodyPr anchor="t">
            <a:normAutofit/>
          </a:bodyPr>
          <a:lstStyle>
            <a:lvl1pPr algn="l">
              <a:defRPr sz="6000">
                <a:solidFill>
                  <a:srgbClr val="00556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661E34D4-D2C7-D04A-883A-33841B368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248" y="4222744"/>
            <a:ext cx="7190716" cy="1097401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556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7" name="Plassholder for dato 7"/>
          <p:cNvSpPr>
            <a:spLocks noGrp="1"/>
          </p:cNvSpPr>
          <p:nvPr>
            <p:ph type="dt" sz="half" idx="2"/>
          </p:nvPr>
        </p:nvSpPr>
        <p:spPr>
          <a:xfrm>
            <a:off x="8335147" y="6173787"/>
            <a:ext cx="2520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A0710A21-5CD7-40F6-9085-64AFD668A931}" type="datetime1">
              <a:rPr lang="nb-NO" smtClean="0"/>
              <a:t>23.10.2020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7091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37D649-48E7-475D-82A6-30F8DBA73083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F0541FE3-B464-9843-942D-7C89647BE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248" y="1491116"/>
            <a:ext cx="10945503" cy="4351338"/>
          </a:xfrm>
        </p:spPr>
        <p:txBody>
          <a:bodyPr/>
          <a:lstStyle>
            <a:lvl1pPr>
              <a:defRPr>
                <a:solidFill>
                  <a:srgbClr val="00556F"/>
                </a:solidFill>
              </a:defRPr>
            </a:lvl1pPr>
            <a:lvl2pPr>
              <a:defRPr>
                <a:solidFill>
                  <a:srgbClr val="00556F"/>
                </a:solidFill>
              </a:defRPr>
            </a:lvl2pPr>
            <a:lvl3pPr>
              <a:defRPr>
                <a:solidFill>
                  <a:srgbClr val="00556F"/>
                </a:solidFill>
              </a:defRPr>
            </a:lvl3pPr>
            <a:lvl4pPr>
              <a:defRPr>
                <a:solidFill>
                  <a:srgbClr val="00556F"/>
                </a:solidFill>
              </a:defRPr>
            </a:lvl4pPr>
            <a:lvl5pPr>
              <a:defRPr>
                <a:solidFill>
                  <a:srgbClr val="00556F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7" name="Plassholder for dato 7"/>
          <p:cNvSpPr>
            <a:spLocks noGrp="1"/>
          </p:cNvSpPr>
          <p:nvPr>
            <p:ph type="dt" sz="half" idx="2"/>
          </p:nvPr>
        </p:nvSpPr>
        <p:spPr>
          <a:xfrm>
            <a:off x="8335147" y="6173787"/>
            <a:ext cx="2520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332E5DC7-322E-4CB9-9FCB-3D6B9FCEC43D}" type="datetime1">
              <a:rPr lang="nb-NO" smtClean="0"/>
              <a:t>23.10.2020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9905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7D649-48E7-475D-82A6-30F8DBA7308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113FDCE0-62F3-624C-8FC2-0CC7B3CE0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249" y="525667"/>
            <a:ext cx="5661174" cy="634116"/>
          </a:xfrm>
        </p:spPr>
        <p:txBody>
          <a:bodyPr/>
          <a:lstStyle>
            <a:lvl1pPr>
              <a:defRPr>
                <a:solidFill>
                  <a:srgbClr val="00556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F0541FE3-B464-9843-942D-7C89647BE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249" y="1491116"/>
            <a:ext cx="5661174" cy="4351338"/>
          </a:xfrm>
        </p:spPr>
        <p:txBody>
          <a:bodyPr/>
          <a:lstStyle>
            <a:lvl1pPr>
              <a:defRPr>
                <a:solidFill>
                  <a:srgbClr val="00556F"/>
                </a:solidFill>
              </a:defRPr>
            </a:lvl1pPr>
            <a:lvl2pPr>
              <a:defRPr>
                <a:solidFill>
                  <a:srgbClr val="00556F"/>
                </a:solidFill>
              </a:defRPr>
            </a:lvl2pPr>
            <a:lvl3pPr>
              <a:defRPr>
                <a:solidFill>
                  <a:srgbClr val="00556F"/>
                </a:solidFill>
              </a:defRPr>
            </a:lvl3pPr>
            <a:lvl4pPr>
              <a:defRPr>
                <a:solidFill>
                  <a:srgbClr val="00556F"/>
                </a:solidFill>
              </a:defRPr>
            </a:lvl4pPr>
            <a:lvl5pPr>
              <a:defRPr>
                <a:solidFill>
                  <a:srgbClr val="00556F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7" name="Plassholder for bilde 5">
            <a:extLst>
              <a:ext uri="{FF2B5EF4-FFF2-40B4-BE49-F238E27FC236}">
                <a16:creationId xmlns:a16="http://schemas.microsoft.com/office/drawing/2014/main" id="{BC8C58EC-16C9-5E46-8AEF-CF727AE31E1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724650" y="0"/>
            <a:ext cx="5467350" cy="584245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2"/>
          </p:nvPr>
        </p:nvSpPr>
        <p:spPr>
          <a:xfrm>
            <a:off x="8335147" y="6173787"/>
            <a:ext cx="2520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EEFC071-FC32-4417-A1B3-B786FDB8E318}" type="datetime1">
              <a:rPr lang="nb-NO" smtClean="0"/>
              <a:t>23.10.2020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7720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en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7D649-48E7-475D-82A6-30F8DBA7308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5" name="Plassholder for dato 7"/>
          <p:cNvSpPr>
            <a:spLocks noGrp="1"/>
          </p:cNvSpPr>
          <p:nvPr>
            <p:ph type="dt" sz="half" idx="2"/>
          </p:nvPr>
        </p:nvSpPr>
        <p:spPr>
          <a:xfrm>
            <a:off x="8335147" y="6173787"/>
            <a:ext cx="2520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473BE8C9-B339-479D-B8E6-017CD76B3CEF}" type="datetime1">
              <a:rPr lang="nb-NO" smtClean="0"/>
              <a:t>23.10.2020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08356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7D649-48E7-475D-82A6-30F8DBA7308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336632C-3ED2-4B6E-8C10-F4646843B79A}" type="datetime1">
              <a:rPr lang="nb-NO" smtClean="0"/>
              <a:t>23.10.2020</a:t>
            </a:fld>
            <a:endParaRPr lang="nb-NO" dirty="0"/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F0541FE3-B464-9843-942D-7C89647BE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249" y="1491116"/>
            <a:ext cx="5373898" cy="4351338"/>
          </a:xfrm>
        </p:spPr>
        <p:txBody>
          <a:bodyPr/>
          <a:lstStyle>
            <a:lvl1pPr>
              <a:defRPr>
                <a:solidFill>
                  <a:srgbClr val="00556F"/>
                </a:solidFill>
              </a:defRPr>
            </a:lvl1pPr>
            <a:lvl2pPr>
              <a:defRPr>
                <a:solidFill>
                  <a:srgbClr val="00556F"/>
                </a:solidFill>
              </a:defRPr>
            </a:lvl2pPr>
            <a:lvl3pPr>
              <a:defRPr>
                <a:solidFill>
                  <a:srgbClr val="00556F"/>
                </a:solidFill>
              </a:defRPr>
            </a:lvl3pPr>
            <a:lvl4pPr>
              <a:defRPr>
                <a:solidFill>
                  <a:srgbClr val="00556F"/>
                </a:solidFill>
              </a:defRPr>
            </a:lvl4pPr>
            <a:lvl5pPr>
              <a:defRPr>
                <a:solidFill>
                  <a:srgbClr val="00556F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F0541FE3-B464-9843-942D-7C89647BEBA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94853" y="1491116"/>
            <a:ext cx="5373898" cy="4351338"/>
          </a:xfrm>
        </p:spPr>
        <p:txBody>
          <a:bodyPr/>
          <a:lstStyle>
            <a:lvl1pPr>
              <a:defRPr>
                <a:solidFill>
                  <a:srgbClr val="00556F"/>
                </a:solidFill>
              </a:defRPr>
            </a:lvl1pPr>
            <a:lvl2pPr>
              <a:defRPr>
                <a:solidFill>
                  <a:srgbClr val="00556F"/>
                </a:solidFill>
              </a:defRPr>
            </a:lvl2pPr>
            <a:lvl3pPr>
              <a:defRPr>
                <a:solidFill>
                  <a:srgbClr val="00556F"/>
                </a:solidFill>
              </a:defRPr>
            </a:lvl3pPr>
            <a:lvl4pPr>
              <a:defRPr>
                <a:solidFill>
                  <a:srgbClr val="00556F"/>
                </a:solidFill>
              </a:defRPr>
            </a:lvl4pPr>
            <a:lvl5pPr>
              <a:defRPr>
                <a:solidFill>
                  <a:srgbClr val="00556F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562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e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kvinne, holder, mann, spiller&#10;&#10;Automatisk generert beskrivelse">
            <a:extLst>
              <a:ext uri="{FF2B5EF4-FFF2-40B4-BE49-F238E27FC236}">
                <a16:creationId xmlns:a16="http://schemas.microsoft.com/office/drawing/2014/main" id="{E12DD708-106F-C84F-B55F-B0FF67169E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54"/>
          <a:stretch/>
        </p:blipFill>
        <p:spPr>
          <a:xfrm>
            <a:off x="5525063" y="809817"/>
            <a:ext cx="1149560" cy="1141873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D2D73F07-E305-5248-ADE6-FED91752C0D4}"/>
              </a:ext>
            </a:extLst>
          </p:cNvPr>
          <p:cNvSpPr/>
          <p:nvPr userDrawn="1"/>
        </p:nvSpPr>
        <p:spPr>
          <a:xfrm>
            <a:off x="3047999" y="2983915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b-NO" sz="40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vakt for</a:t>
            </a:r>
          </a:p>
          <a:p>
            <a:pPr algn="ctr"/>
            <a:r>
              <a:rPr lang="nb-NO" sz="40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fellesskapets verdier</a:t>
            </a:r>
          </a:p>
        </p:txBody>
      </p:sp>
    </p:spTree>
    <p:extLst>
      <p:ext uri="{BB962C8B-B14F-4D97-AF65-F5344CB8AC3E}">
        <p14:creationId xmlns:p14="http://schemas.microsoft.com/office/powerpoint/2010/main" val="43778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B8B5B34-9224-F841-8D08-577142DA4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249" y="525667"/>
            <a:ext cx="10945502" cy="6341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525FE77-8B23-BE4A-AB7B-7C0FEE86A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248" y="1491116"/>
            <a:ext cx="1094550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6CAAC37-08F7-C843-A4FA-0FA155CD8C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41942" y="617378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0055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>
          <a:xfrm>
            <a:off x="11771870" y="6490944"/>
            <a:ext cx="411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D37D649-48E7-475D-82A6-30F8DBA7308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015" y="6063048"/>
            <a:ext cx="559450" cy="558947"/>
          </a:xfrm>
          <a:prstGeom prst="rect">
            <a:avLst/>
          </a:prstGeom>
        </p:spPr>
      </p:pic>
      <p:sp>
        <p:nvSpPr>
          <p:cNvPr id="7" name="TekstSylinder 6"/>
          <p:cNvSpPr txBox="1"/>
          <p:nvPr userDrawn="1"/>
        </p:nvSpPr>
        <p:spPr>
          <a:xfrm>
            <a:off x="623248" y="6220497"/>
            <a:ext cx="3339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tx2"/>
                </a:solidFill>
              </a:rPr>
              <a:t>På</a:t>
            </a:r>
            <a:r>
              <a:rPr lang="nb-NO" sz="1200" baseline="0" dirty="0">
                <a:solidFill>
                  <a:schemeClr val="tx2"/>
                </a:solidFill>
              </a:rPr>
              <a:t> vakt for fellesskapets verdier</a:t>
            </a:r>
            <a:endParaRPr lang="nb-NO" sz="1200" dirty="0">
              <a:solidFill>
                <a:schemeClr val="tx2"/>
              </a:solidFill>
            </a:endParaRPr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2"/>
          </p:nvPr>
        </p:nvSpPr>
        <p:spPr>
          <a:xfrm>
            <a:off x="8335147" y="6173787"/>
            <a:ext cx="2520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D1F1710C-471C-4BF2-BCA6-A4459275F6AE}" type="datetime1">
              <a:rPr lang="nb-NO" smtClean="0"/>
              <a:t>23.10.2020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2362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68" r:id="rId3"/>
    <p:sldLayoutId id="2147483671" r:id="rId4"/>
    <p:sldLayoutId id="2147483673" r:id="rId5"/>
    <p:sldLayoutId id="2147483674" r:id="rId6"/>
    <p:sldLayoutId id="2147483672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>
          <a:solidFill>
            <a:srgbClr val="00556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00556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00556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00556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0556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0556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81955" y="1600603"/>
            <a:ext cx="8016007" cy="1990366"/>
          </a:xfrm>
        </p:spPr>
        <p:txBody>
          <a:bodyPr/>
          <a:lstStyle/>
          <a:p>
            <a:r>
              <a:rPr lang="nb-NO" dirty="0"/>
              <a:t>Organisering av IUA</a:t>
            </a:r>
            <a:br>
              <a:rPr lang="nb-NO" dirty="0"/>
            </a:br>
            <a:r>
              <a:rPr lang="nb-NO" sz="3600" dirty="0"/>
              <a:t>- mulige samarbeidsmodeller 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v/ Kirsti </a:t>
            </a:r>
            <a:r>
              <a:rPr lang="nb-NO" dirty="0" err="1"/>
              <a:t>Torbjørnson</a:t>
            </a:r>
            <a:endParaRPr lang="nb-NO" dirty="0"/>
          </a:p>
          <a:p>
            <a:r>
              <a:rPr lang="nb-NO" dirty="0"/>
              <a:t>leder for forvaltningsrevisjon og eierskapskontroll</a:t>
            </a:r>
          </a:p>
        </p:txBody>
      </p:sp>
    </p:spTree>
    <p:extLst>
      <p:ext uri="{BB962C8B-B14F-4D97-AF65-F5344CB8AC3E}">
        <p14:creationId xmlns:p14="http://schemas.microsoft.com/office/powerpoint/2010/main" val="565120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C6541DD-3C19-476D-86F6-441561BCD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Felles organisering IUA – skogbrann?</a:t>
            </a:r>
          </a:p>
        </p:txBody>
      </p:sp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F9D7050B-3D13-4401-B10F-8E03C319CB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7D649-48E7-475D-82A6-30F8DBA73083}" type="slidenum">
              <a:rPr lang="nb-NO" smtClean="0"/>
              <a:pPr/>
              <a:t>10</a:t>
            </a:fld>
            <a:endParaRPr lang="nb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BFAA070-1E1E-4DE7-9D16-119F7AAA4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Organisasjonsform som for IUA, jf. </a:t>
            </a:r>
            <a:r>
              <a:rPr lang="nb-NO" dirty="0" err="1"/>
              <a:t>forurensnforskr</a:t>
            </a:r>
            <a:r>
              <a:rPr lang="nb-NO" dirty="0"/>
              <a:t> § 18A-7</a:t>
            </a:r>
          </a:p>
          <a:p>
            <a:pPr lvl="1"/>
            <a:r>
              <a:rPr lang="nb-NO" dirty="0"/>
              <a:t>IKS eller selvstendig KO</a:t>
            </a:r>
          </a:p>
          <a:p>
            <a:pPr lvl="1"/>
            <a:r>
              <a:rPr lang="nb-NO" dirty="0"/>
              <a:t>KO som del av kommune – kontorkommune 5 år</a:t>
            </a:r>
          </a:p>
          <a:p>
            <a:r>
              <a:rPr lang="nb-NO" dirty="0"/>
              <a:t>Konsernmodell?</a:t>
            </a:r>
          </a:p>
          <a:p>
            <a:pPr lvl="1"/>
            <a:r>
              <a:rPr lang="nb-NO" dirty="0"/>
              <a:t>Lovlig v IKS, men praktisk? Kostbart?</a:t>
            </a:r>
          </a:p>
          <a:p>
            <a:pPr lvl="1"/>
            <a:r>
              <a:rPr lang="nb-NO" dirty="0"/>
              <a:t>KO kan ikke delta i annet KO eller IKS</a:t>
            </a:r>
          </a:p>
          <a:p>
            <a:r>
              <a:rPr lang="nb-NO" dirty="0"/>
              <a:t>KO med avdelinger/organisasjonsledd?</a:t>
            </a:r>
          </a:p>
          <a:p>
            <a:r>
              <a:rPr lang="nb-NO" dirty="0"/>
              <a:t>Ulike KO men samme styremedlemmer?</a:t>
            </a:r>
          </a:p>
        </p:txBody>
      </p:sp>
    </p:spTree>
    <p:extLst>
      <p:ext uri="{BB962C8B-B14F-4D97-AF65-F5344CB8AC3E}">
        <p14:creationId xmlns:p14="http://schemas.microsoft.com/office/powerpoint/2010/main" val="1281188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5CE908-9CC6-4C5A-9BF6-A08B54C2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Oppsummering</a:t>
            </a:r>
          </a:p>
        </p:txBody>
      </p:sp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D03EB409-003C-40E2-A395-9454256FC0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7D649-48E7-475D-82A6-30F8DBA73083}" type="slidenum">
              <a:rPr lang="nb-NO" smtClean="0"/>
              <a:pPr/>
              <a:t>11</a:t>
            </a:fld>
            <a:endParaRPr lang="nb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533E902-26A5-4F01-A4AA-EF404D4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Tre alternative samarbeidsformer: IKS, KO, KO del av kommunen</a:t>
            </a:r>
          </a:p>
          <a:p>
            <a:r>
              <a:rPr lang="nb-NO" dirty="0"/>
              <a:t>KO – enklere og fleksibelt </a:t>
            </a:r>
          </a:p>
          <a:p>
            <a:r>
              <a:rPr lang="nb-NO" dirty="0"/>
              <a:t>Skogbrannberedskap kan juridisk sett org sammen m ed IUA</a:t>
            </a:r>
          </a:p>
          <a:p>
            <a:pPr lvl="1"/>
            <a:r>
              <a:rPr lang="nb-NO" dirty="0"/>
              <a:t>Som IKS, KO eller KO som del av kommunen</a:t>
            </a:r>
          </a:p>
          <a:p>
            <a:r>
              <a:rPr lang="nb-NO" dirty="0"/>
              <a:t>Samarbeidsavtale i samsvar med IKS-lov eller </a:t>
            </a:r>
            <a:r>
              <a:rPr lang="nb-NO" dirty="0" err="1"/>
              <a:t>koml</a:t>
            </a:r>
            <a:r>
              <a:rPr lang="nb-NO" dirty="0"/>
              <a:t> – kommunestyret selv</a:t>
            </a:r>
          </a:p>
          <a:p>
            <a:r>
              <a:rPr lang="nb-NO" dirty="0"/>
              <a:t>Styrende organ – </a:t>
            </a:r>
            <a:r>
              <a:rPr lang="nb-NO" dirty="0" err="1"/>
              <a:t>repskap</a:t>
            </a:r>
            <a:r>
              <a:rPr lang="nb-NO" dirty="0"/>
              <a:t>/styre – administrativt og operativt styre</a:t>
            </a:r>
          </a:p>
          <a:p>
            <a:pPr lvl="1"/>
            <a:r>
              <a:rPr lang="nb-NO" dirty="0"/>
              <a:t>Regler om stemmerett – skille administrativt fra samordning av beredskap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1329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5C41399-1149-4D9A-A1BB-0FCF8B0C8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Videre prosess</a:t>
            </a:r>
          </a:p>
        </p:txBody>
      </p:sp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EE939E6D-CC12-404B-BF7F-A5395EA833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7D649-48E7-475D-82A6-30F8DBA73083}" type="slidenum">
              <a:rPr lang="nb-NO" smtClean="0"/>
              <a:pPr/>
              <a:t>12</a:t>
            </a:fld>
            <a:endParaRPr lang="nb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93B16B1-3E75-4A37-85D6-8BD02C252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§27-samarbeid – begge samarbeidene må omdannes i samsvar med ny kommunelov innen 2023</a:t>
            </a:r>
          </a:p>
          <a:p>
            <a:r>
              <a:rPr lang="nb-NO" dirty="0"/>
              <a:t>Deltakerkommunene - ta stilling til felles organisering IUA/skogbrann og formell organisasjonsform/kontorkommune</a:t>
            </a:r>
          </a:p>
          <a:p>
            <a:r>
              <a:rPr lang="nb-NO" dirty="0"/>
              <a:t>Samarbeidsavtale og navn – innholdspunkt</a:t>
            </a:r>
          </a:p>
          <a:p>
            <a:r>
              <a:rPr lang="nb-NO" dirty="0"/>
              <a:t>Vedtas av kommunestyrene selv </a:t>
            </a:r>
          </a:p>
        </p:txBody>
      </p:sp>
    </p:spTree>
    <p:extLst>
      <p:ext uri="{BB962C8B-B14F-4D97-AF65-F5344CB8AC3E}">
        <p14:creationId xmlns:p14="http://schemas.microsoft.com/office/powerpoint/2010/main" val="4156964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489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6DA5FC3E-2B24-4C31-AD05-F492F5932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Oppdraget</a:t>
            </a:r>
          </a:p>
        </p:txBody>
      </p:sp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4FACAA94-AE52-4858-A27B-6F4A747E68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7D649-48E7-475D-82A6-30F8DBA73083}" type="slidenum">
              <a:rPr lang="nb-NO" smtClean="0"/>
              <a:t>2</a:t>
            </a:fld>
            <a:endParaRPr lang="nb-NO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6EB0510-B1C2-40B3-91E3-DA81FFE84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248" y="1415845"/>
            <a:ext cx="10945503" cy="4426609"/>
          </a:xfrm>
        </p:spPr>
        <p:txBody>
          <a:bodyPr/>
          <a:lstStyle/>
          <a:p>
            <a:r>
              <a:rPr lang="nb-NO" dirty="0"/>
              <a:t>Utrede mulige samarbeidsmodeller for IUA-samarbeidet</a:t>
            </a:r>
          </a:p>
          <a:p>
            <a:endParaRPr lang="nb-NO" dirty="0"/>
          </a:p>
          <a:p>
            <a:r>
              <a:rPr lang="nb-NO" dirty="0"/>
              <a:t>Vurdere om det kan være et overordnet samarbeid for flere beredskapsløsninger, med flere vertskommuner for de forskjellige beredskapsordningene</a:t>
            </a:r>
          </a:p>
          <a:p>
            <a:endParaRPr lang="nb-NO" dirty="0"/>
          </a:p>
          <a:p>
            <a:r>
              <a:rPr lang="nb-NO" dirty="0"/>
              <a:t>VTR kan utrede mulige samarbeidsmodeller og vurdere felles løsning – kan ikke gi anbefalinger om valg av løsning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69003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BD2AE55-E947-4A14-88EB-F7B443E6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Kommunens ansvar – </a:t>
            </a:r>
            <a:r>
              <a:rPr lang="nb-NO" sz="3600" dirty="0" err="1"/>
              <a:t>IUAs</a:t>
            </a:r>
            <a:r>
              <a:rPr lang="nb-NO" sz="3600" dirty="0"/>
              <a:t> rolle og organisering</a:t>
            </a:r>
          </a:p>
        </p:txBody>
      </p:sp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D3B19676-6D8C-4935-80DB-A33B5F4EEF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7D649-48E7-475D-82A6-30F8DBA73083}" type="slidenum">
              <a:rPr lang="nb-NO" smtClean="0"/>
              <a:pPr/>
              <a:t>3</a:t>
            </a:fld>
            <a:endParaRPr lang="nb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E2464FA-BBF5-4192-85D9-11C8F9CD2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Kommunen har ansvaret for beredskap mot mindre tilfeller av akutt forurensning – skal identifisere potensiale og fastsette rammene – beredskapsanalyse</a:t>
            </a:r>
          </a:p>
          <a:p>
            <a:endParaRPr lang="nb-NO" dirty="0"/>
          </a:p>
          <a:p>
            <a:r>
              <a:rPr lang="nb-NO" dirty="0"/>
              <a:t>Kommunen plikter å delta i interkommunalt samarbeid om beredskap mot akutt forurensning</a:t>
            </a:r>
          </a:p>
          <a:p>
            <a:pPr lvl="1"/>
            <a:r>
              <a:rPr lang="nb-NO" dirty="0"/>
              <a:t>Geografisk inndeling er gitt – forurensningsforskriften </a:t>
            </a:r>
            <a:r>
              <a:rPr lang="nb-NO" dirty="0" err="1"/>
              <a:t>kap</a:t>
            </a:r>
            <a:r>
              <a:rPr lang="nb-NO" dirty="0"/>
              <a:t> 18A vedlegg 1</a:t>
            </a:r>
          </a:p>
          <a:p>
            <a:pPr lvl="1"/>
            <a:r>
              <a:rPr lang="nb-NO" dirty="0"/>
              <a:t>Tre lovlige organisasjonsformer, forurensningsforskriften § 18A-7</a:t>
            </a:r>
          </a:p>
          <a:p>
            <a:pPr lvl="1"/>
            <a:r>
              <a:rPr lang="nb-NO" dirty="0"/>
              <a:t>IUA: ivareta gitte beredskapsoppgaver på vegne av kommunen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1902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A7E26F2-1D05-4DFB-90DE-A3C6A212E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Dagens ordning - Telemark</a:t>
            </a:r>
          </a:p>
        </p:txBody>
      </p:sp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538C6335-B180-4F23-B496-AC6F59B0D8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7D649-48E7-475D-82A6-30F8DBA73083}" type="slidenum">
              <a:rPr lang="nb-NO" smtClean="0"/>
              <a:pPr/>
              <a:t>4</a:t>
            </a:fld>
            <a:endParaRPr lang="nb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7A3FFC7-B115-4EAE-AB0B-941914A24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Samarbeid etter </a:t>
            </a:r>
            <a:r>
              <a:rPr lang="nb-NO" dirty="0" err="1"/>
              <a:t>gml</a:t>
            </a:r>
            <a:r>
              <a:rPr lang="nb-NO" dirty="0"/>
              <a:t> kommunelov § 27</a:t>
            </a:r>
          </a:p>
          <a:p>
            <a:r>
              <a:rPr lang="nb-NO" dirty="0"/>
              <a:t>Ikke selvstendig rettssubjekt – Bamble kommune</a:t>
            </a:r>
          </a:p>
          <a:p>
            <a:r>
              <a:rPr lang="nb-NO" dirty="0"/>
              <a:t>Brannsjefen i Bamble er leder</a:t>
            </a:r>
          </a:p>
          <a:p>
            <a:r>
              <a:rPr lang="nb-NO" dirty="0"/>
              <a:t>Beredskapsplan – revidert 2017 – administrativ del</a:t>
            </a:r>
          </a:p>
          <a:p>
            <a:pPr lvl="1"/>
            <a:r>
              <a:rPr lang="nb-NO" dirty="0"/>
              <a:t>Vedtekter for samarbeidet</a:t>
            </a:r>
          </a:p>
          <a:p>
            <a:pPr lvl="2"/>
            <a:r>
              <a:rPr lang="nb-NO" dirty="0"/>
              <a:t>Delegert myndighet fl § 47 – enkeltvedtak i kommunen</a:t>
            </a:r>
          </a:p>
          <a:p>
            <a:pPr lvl="2"/>
            <a:r>
              <a:rPr lang="nb-NO" dirty="0"/>
              <a:t>Stemmerett i styret er ikke regulert</a:t>
            </a:r>
          </a:p>
          <a:p>
            <a:pPr lvl="1"/>
            <a:r>
              <a:rPr lang="nb-NO" dirty="0"/>
              <a:t>Årsmøte – deltakerkommunene – øverste organ - budsjett</a:t>
            </a:r>
          </a:p>
          <a:p>
            <a:pPr lvl="1"/>
            <a:r>
              <a:rPr lang="nb-NO" dirty="0"/>
              <a:t>Beredskaps-styre – kommune/stat/aktører</a:t>
            </a:r>
          </a:p>
          <a:p>
            <a:pPr lvl="3"/>
            <a:r>
              <a:rPr lang="nb-NO" dirty="0"/>
              <a:t>Sammensetning – praksis?</a:t>
            </a:r>
          </a:p>
          <a:p>
            <a:pPr lvl="3"/>
            <a:r>
              <a:rPr lang="nb-NO" dirty="0"/>
              <a:t>Stemmerett – drift og organisering?</a:t>
            </a:r>
          </a:p>
        </p:txBody>
      </p:sp>
    </p:spTree>
    <p:extLst>
      <p:ext uri="{BB962C8B-B14F-4D97-AF65-F5344CB8AC3E}">
        <p14:creationId xmlns:p14="http://schemas.microsoft.com/office/powerpoint/2010/main" val="2060390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189C79-41EB-4052-A5C4-75A66786E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Tre alternative organisasjonsformer</a:t>
            </a:r>
          </a:p>
        </p:txBody>
      </p:sp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F690879D-8EF7-4A03-80A7-A77F7280BF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7D649-48E7-475D-82A6-30F8DBA73083}" type="slidenum">
              <a:rPr lang="nb-NO" smtClean="0"/>
              <a:pPr/>
              <a:t>5</a:t>
            </a:fld>
            <a:endParaRPr lang="nb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C0C8616-A6EB-4209-ADF1-BFCD24445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Organisasjonsform IUA – regulert i </a:t>
            </a:r>
            <a:r>
              <a:rPr lang="nb-NO" dirty="0" err="1"/>
              <a:t>forur.forskriften</a:t>
            </a:r>
            <a:r>
              <a:rPr lang="nb-NO" dirty="0"/>
              <a:t> §18A-7:</a:t>
            </a:r>
          </a:p>
          <a:p>
            <a:endParaRPr lang="nb-NO" dirty="0"/>
          </a:p>
          <a:p>
            <a:pPr lvl="1"/>
            <a:r>
              <a:rPr lang="nb-NO" dirty="0"/>
              <a:t>Interkommunalt selskap (IKS) – selvstendig rettssubjekt</a:t>
            </a:r>
          </a:p>
          <a:p>
            <a:pPr lvl="1"/>
            <a:r>
              <a:rPr lang="nb-NO" dirty="0"/>
              <a:t>Kommunalt oppgavefellesskap (kommuneloven </a:t>
            </a:r>
            <a:r>
              <a:rPr lang="nb-NO" dirty="0" err="1"/>
              <a:t>kap</a:t>
            </a:r>
            <a:r>
              <a:rPr lang="nb-NO" dirty="0"/>
              <a:t> 19) – selvstendig rettssubjekt</a:t>
            </a:r>
          </a:p>
          <a:p>
            <a:pPr lvl="1"/>
            <a:r>
              <a:rPr lang="nb-NO" b="1" dirty="0"/>
              <a:t>Kommunalt oppgavefellesskap (kommuneloven </a:t>
            </a:r>
            <a:r>
              <a:rPr lang="nb-NO" b="1" dirty="0" err="1"/>
              <a:t>kap</a:t>
            </a:r>
            <a:r>
              <a:rPr lang="nb-NO" b="1" dirty="0"/>
              <a:t> 19) – del av en kommune – kontorsted regulert i samarbeidsavtalen for min. 5 år</a:t>
            </a:r>
          </a:p>
          <a:p>
            <a:pPr lvl="1"/>
            <a:endParaRPr lang="nb-NO" dirty="0"/>
          </a:p>
          <a:p>
            <a:r>
              <a:rPr lang="nb-NO" dirty="0"/>
              <a:t>KO er en enklere og mer fleksibel variant av IKS, men mange fellestrekk</a:t>
            </a:r>
          </a:p>
        </p:txBody>
      </p:sp>
    </p:spTree>
    <p:extLst>
      <p:ext uri="{BB962C8B-B14F-4D97-AF65-F5344CB8AC3E}">
        <p14:creationId xmlns:p14="http://schemas.microsoft.com/office/powerpoint/2010/main" val="2588476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5CBDAEC-0450-44DC-B837-C6B760D2E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Fellestrekk IKS - KO</a:t>
            </a:r>
          </a:p>
        </p:txBody>
      </p:sp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BFA742A1-0E73-40EF-8C7E-833ADF04EC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7D649-48E7-475D-82A6-30F8DBA73083}" type="slidenum">
              <a:rPr lang="nb-NO" smtClean="0"/>
              <a:pPr/>
              <a:t>6</a:t>
            </a:fld>
            <a:endParaRPr lang="nb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BF4D91E-BD34-4871-B8CC-3FE4EF932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Vedtas av kommunestyret selv</a:t>
            </a:r>
          </a:p>
          <a:p>
            <a:endParaRPr lang="nb-NO" dirty="0"/>
          </a:p>
          <a:p>
            <a:r>
              <a:rPr lang="nb-NO" dirty="0"/>
              <a:t>Krav om selskapsavtale/samarbeidsavtale – krav til minimums innhold</a:t>
            </a:r>
          </a:p>
          <a:p>
            <a:endParaRPr lang="nb-NO" dirty="0"/>
          </a:p>
          <a:p>
            <a:r>
              <a:rPr lang="nb-NO" dirty="0"/>
              <a:t>Alle eierne skal være representert i representantskap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92609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B4412E-8505-4E4E-BC5C-A6976EE25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Forskjeller IKS - KO</a:t>
            </a:r>
          </a:p>
        </p:txBody>
      </p:sp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95EA0BFA-2686-4430-BCC9-D43AB724B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7D649-48E7-475D-82A6-30F8DBA73083}" type="slidenum">
              <a:rPr lang="nb-NO" smtClean="0"/>
              <a:pPr/>
              <a:t>7</a:t>
            </a:fld>
            <a:endParaRPr lang="nb-NO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BBD29E89-51AB-4FCA-B3D6-4C11F2D1A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249" y="1491116"/>
            <a:ext cx="5373898" cy="467371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b-NO" dirty="0"/>
              <a:t>IKS:</a:t>
            </a:r>
          </a:p>
          <a:p>
            <a:r>
              <a:rPr lang="nb-NO" dirty="0"/>
              <a:t>Selvstendig rettssubjekt</a:t>
            </a:r>
          </a:p>
          <a:p>
            <a:r>
              <a:rPr lang="nb-NO" dirty="0"/>
              <a:t>Må ha et styre</a:t>
            </a:r>
          </a:p>
          <a:p>
            <a:r>
              <a:rPr lang="nb-NO" dirty="0"/>
              <a:t>Må ha daglig leder</a:t>
            </a:r>
          </a:p>
          <a:p>
            <a:r>
              <a:rPr lang="nb-NO" dirty="0" err="1"/>
              <a:t>Repskap</a:t>
            </a:r>
            <a:r>
              <a:rPr lang="nb-NO" dirty="0"/>
              <a:t> er ikke folkevalgt organ</a:t>
            </a:r>
          </a:p>
          <a:p>
            <a:r>
              <a:rPr lang="nb-NO" dirty="0"/>
              <a:t>Habilitet – styremedlemmer blir inhabil i kommunen</a:t>
            </a:r>
          </a:p>
          <a:p>
            <a:r>
              <a:rPr lang="nb-NO" dirty="0"/>
              <a:t>Sterkt regulatorisk rammeverk</a:t>
            </a:r>
          </a:p>
          <a:p>
            <a:r>
              <a:rPr lang="nb-NO" dirty="0"/>
              <a:t>Kan tildeles myndighet til å treffe enkeltvedtak</a:t>
            </a:r>
          </a:p>
          <a:p>
            <a:endParaRPr lang="nb-NO" dirty="0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C730A268-8187-4A8B-B21C-C751FF42C83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94853" y="1491116"/>
            <a:ext cx="5373898" cy="46737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/>
              <a:t>KO:</a:t>
            </a:r>
          </a:p>
          <a:p>
            <a:r>
              <a:rPr lang="nb-NO" dirty="0"/>
              <a:t>Selvstendig el ikke - valgfritt</a:t>
            </a:r>
          </a:p>
          <a:p>
            <a:r>
              <a:rPr lang="nb-NO" dirty="0"/>
              <a:t>Styre er valgfritt</a:t>
            </a:r>
          </a:p>
          <a:p>
            <a:r>
              <a:rPr lang="nb-NO" dirty="0"/>
              <a:t>Daglig leder er valgfritt</a:t>
            </a:r>
          </a:p>
          <a:p>
            <a:r>
              <a:rPr lang="nb-NO" dirty="0" err="1"/>
              <a:t>Repskap</a:t>
            </a:r>
            <a:r>
              <a:rPr lang="nb-NO" dirty="0"/>
              <a:t> er folkevalgt organ</a:t>
            </a:r>
          </a:p>
          <a:p>
            <a:r>
              <a:rPr lang="nb-NO" dirty="0"/>
              <a:t>Habilitet – saksbehandler i kommunen blir inhabil i styret</a:t>
            </a:r>
          </a:p>
          <a:p>
            <a:r>
              <a:rPr lang="nb-NO" dirty="0"/>
              <a:t>Svakt regulatorisk rammeverk</a:t>
            </a:r>
          </a:p>
          <a:p>
            <a:r>
              <a:rPr lang="nb-NO" dirty="0"/>
              <a:t>Kan ikke tildeles myndighet til å treffe enkeltvedtak</a:t>
            </a:r>
          </a:p>
          <a:p>
            <a:r>
              <a:rPr lang="nb-NO" dirty="0"/>
              <a:t>Enklere </a:t>
            </a:r>
            <a:r>
              <a:rPr lang="nb-NO" dirty="0" err="1"/>
              <a:t>øk.forvaltning</a:t>
            </a:r>
            <a:r>
              <a:rPr lang="nb-NO" dirty="0"/>
              <a:t> under 5 </a:t>
            </a:r>
            <a:r>
              <a:rPr lang="nb-NO" dirty="0" err="1"/>
              <a:t>mill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70638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C0C63E-D268-44F0-BC9A-D68C86FDA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Skogbrannsamarbeid</a:t>
            </a:r>
          </a:p>
        </p:txBody>
      </p:sp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2B85DCFB-54CF-4761-9541-66F3C0980B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7D649-48E7-475D-82A6-30F8DBA73083}" type="slidenum">
              <a:rPr lang="nb-NO" smtClean="0"/>
              <a:pPr/>
              <a:t>8</a:t>
            </a:fld>
            <a:endParaRPr lang="nb-NO" dirty="0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CFA43E95-1B75-4976-8D19-1D604C07B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Kommunen skal ha et brannvesen som er tilfredsstillende dimensjonert og utrustet</a:t>
            </a:r>
          </a:p>
          <a:p>
            <a:pPr lvl="1"/>
            <a:r>
              <a:rPr lang="nb-NO" dirty="0"/>
              <a:t>I område med skogbrann – særskilt reservestyrke for skogbrann</a:t>
            </a:r>
          </a:p>
          <a:p>
            <a:r>
              <a:rPr lang="nb-NO" dirty="0"/>
              <a:t>Kommunen kan oppfylle plikten ved avtale med annen kommune, virksomhet </a:t>
            </a:r>
            <a:r>
              <a:rPr lang="nb-NO" dirty="0" err="1"/>
              <a:t>el.l</a:t>
            </a:r>
            <a:r>
              <a:rPr lang="nb-NO" dirty="0"/>
              <a:t>.</a:t>
            </a:r>
          </a:p>
          <a:p>
            <a:r>
              <a:rPr lang="nb-NO" dirty="0"/>
              <a:t>Kommunen skal søke samarbeid med andre</a:t>
            </a:r>
          </a:p>
          <a:p>
            <a:r>
              <a:rPr lang="nb-NO" dirty="0"/>
              <a:t>Samarbeidsavtale skal regulere bistand og framgangsmåte ved anmodning om bistand</a:t>
            </a:r>
          </a:p>
          <a:p>
            <a:r>
              <a:rPr lang="nb-NO" dirty="0"/>
              <a:t>Fri organisasjonsform</a:t>
            </a:r>
          </a:p>
        </p:txBody>
      </p:sp>
    </p:spTree>
    <p:extLst>
      <p:ext uri="{BB962C8B-B14F-4D97-AF65-F5344CB8AC3E}">
        <p14:creationId xmlns:p14="http://schemas.microsoft.com/office/powerpoint/2010/main" val="3104022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00A57E-469C-48B9-91D1-C1149CE24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Skogbrannsamarbeid i Telemark</a:t>
            </a:r>
          </a:p>
        </p:txBody>
      </p:sp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4F55D3FA-CCC3-4DCB-A0EF-BFBEFACD55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7D649-48E7-475D-82A6-30F8DBA73083}" type="slidenum">
              <a:rPr lang="nb-NO" smtClean="0"/>
              <a:pPr/>
              <a:t>9</a:t>
            </a:fld>
            <a:endParaRPr lang="nb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BF7B39F-C93B-47A7-8D33-52D4C622D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Alle kommunene – likt med IUA</a:t>
            </a:r>
          </a:p>
          <a:p>
            <a:r>
              <a:rPr lang="nb-NO" dirty="0"/>
              <a:t>Avtale  </a:t>
            </a:r>
          </a:p>
          <a:p>
            <a:pPr lvl="1"/>
            <a:r>
              <a:rPr lang="nb-NO" dirty="0"/>
              <a:t>Ligner på § 27/KO, men har ikke formell forankring</a:t>
            </a:r>
          </a:p>
          <a:p>
            <a:pPr lvl="1"/>
            <a:r>
              <a:rPr lang="nb-NO" dirty="0"/>
              <a:t>Årsmøte og styre</a:t>
            </a:r>
          </a:p>
          <a:p>
            <a:pPr lvl="1"/>
            <a:r>
              <a:rPr lang="nb-NO" dirty="0"/>
              <a:t>Årsmøtet kan </a:t>
            </a:r>
            <a:r>
              <a:rPr lang="nb-NO" dirty="0" err="1"/>
              <a:t>iflg</a:t>
            </a:r>
            <a:r>
              <a:rPr lang="nb-NO" dirty="0"/>
              <a:t> avtalen fastsette dekningsbidrag for deltakende kommuner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99867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VTR">
      <a:dk1>
        <a:sysClr val="windowText" lastClr="000000"/>
      </a:dk1>
      <a:lt1>
        <a:srgbClr val="FFFFFF"/>
      </a:lt1>
      <a:dk2>
        <a:srgbClr val="00546F"/>
      </a:dk2>
      <a:lt2>
        <a:srgbClr val="FFFFFF"/>
      </a:lt2>
      <a:accent1>
        <a:srgbClr val="00546F"/>
      </a:accent1>
      <a:accent2>
        <a:srgbClr val="02B2CA"/>
      </a:accent2>
      <a:accent3>
        <a:srgbClr val="A6A6A6"/>
      </a:accent3>
      <a:accent4>
        <a:srgbClr val="2FAD29"/>
      </a:accent4>
      <a:accent5>
        <a:srgbClr val="E1CC00"/>
      </a:accent5>
      <a:accent6>
        <a:srgbClr val="E17401"/>
      </a:accent6>
      <a:hlink>
        <a:srgbClr val="02B2CA"/>
      </a:hlink>
      <a:folHlink>
        <a:srgbClr val="02B2C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mpet heltrukket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enland Brann og redning - beredskapsstyret" id="{36556497-9562-4437-9ED3-DE05091AB455}" vid="{DF628EE4-A4B6-43B9-A8DD-4146518EBD1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5DB04DBE9B42F439E889EACD542C525" ma:contentTypeVersion="9" ma:contentTypeDescription="Opprett et nytt dokument." ma:contentTypeScope="" ma:versionID="12d8b176a8f4c5d9bc553124ed1f6793">
  <xsd:schema xmlns:xsd="http://www.w3.org/2001/XMLSchema" xmlns:xs="http://www.w3.org/2001/XMLSchema" xmlns:p="http://schemas.microsoft.com/office/2006/metadata/properties" xmlns:ns2="6f9dc91c-c879-4c4e-b528-e94bd3df7ee2" xmlns:ns3="738eb167-7702-4cf4-b5ab-13041c613c92" targetNamespace="http://schemas.microsoft.com/office/2006/metadata/properties" ma:root="true" ma:fieldsID="8697e911996f4fdd0849be01a64b0346" ns2:_="" ns3:_="">
    <xsd:import namespace="6f9dc91c-c879-4c4e-b528-e94bd3df7ee2"/>
    <xsd:import namespace="738eb167-7702-4cf4-b5ab-13041c613c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dc91c-c879-4c4e-b528-e94bd3df7e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8eb167-7702-4cf4-b5ab-13041c613c9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4A66F4-FBD3-4E07-A274-B157D6BDB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9dc91c-c879-4c4e-b528-e94bd3df7ee2"/>
    <ds:schemaRef ds:uri="738eb167-7702-4cf4-b5ab-13041c613c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88CB46-B16C-4C60-AB1A-3936782213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DA96C2-660C-47DE-9C32-60191CBE523B}">
  <ds:schemaRefs>
    <ds:schemaRef ds:uri="http://purl.org/dc/terms/"/>
    <ds:schemaRef ds:uri="http://purl.org/dc/dcmitype/"/>
    <ds:schemaRef ds:uri="6f9dc91c-c879-4c4e-b528-e94bd3df7ee2"/>
    <ds:schemaRef ds:uri="http://purl.org/dc/elements/1.1/"/>
    <ds:schemaRef ds:uri="http://schemas.microsoft.com/office/2006/metadata/properties"/>
    <ds:schemaRef ds:uri="738eb167-7702-4cf4-b5ab-13041c613c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Grenland Brann og redning - beredskapsstyret</Template>
  <TotalTime>1</TotalTime>
  <Words>617</Words>
  <Application>Microsoft Office PowerPoint</Application>
  <PresentationFormat>Widescreen</PresentationFormat>
  <Paragraphs>108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Office-tema</vt:lpstr>
      <vt:lpstr>Organisering av IUA - mulige samarbeidsmodeller </vt:lpstr>
      <vt:lpstr>Oppdraget</vt:lpstr>
      <vt:lpstr>Kommunens ansvar – IUAs rolle og organisering</vt:lpstr>
      <vt:lpstr>Dagens ordning - Telemark</vt:lpstr>
      <vt:lpstr>Tre alternative organisasjonsformer</vt:lpstr>
      <vt:lpstr>Fellestrekk IKS - KO</vt:lpstr>
      <vt:lpstr>Forskjeller IKS - KO</vt:lpstr>
      <vt:lpstr>Skogbrannsamarbeid</vt:lpstr>
      <vt:lpstr>Skogbrannsamarbeid i Telemark</vt:lpstr>
      <vt:lpstr>Felles organisering IUA – skogbrann?</vt:lpstr>
      <vt:lpstr>Oppsummering</vt:lpstr>
      <vt:lpstr>Videre prosess</vt:lpstr>
      <vt:lpstr>PowerPoint-presentasjon</vt:lpstr>
    </vt:vector>
  </TitlesOfParts>
  <Company>Bamble, Siljan og Skien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Organisering av IUA - mulige samarbeidsmodeller </dc:title>
  <dc:creator>Jan-Olaf Kristoffersen</dc:creator>
  <cp:lastModifiedBy>Jan-Olaf Kristoffersen</cp:lastModifiedBy>
  <cp:revision>1</cp:revision>
  <dcterms:created xsi:type="dcterms:W3CDTF">2020-10-23T07:20:38Z</dcterms:created>
  <dcterms:modified xsi:type="dcterms:W3CDTF">2020-10-23T07:21:40Z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0x01010015DB04DBE9B42F439E889EACD542C525</vt:lpwstr>
  </property>
</Properties>
</file>